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D45450F-7A7E-4EB0-B4F1-44DDE013BE9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0" autoAdjust="0"/>
    <p:restoredTop sz="94660"/>
  </p:normalViewPr>
  <p:slideViewPr>
    <p:cSldViewPr>
      <p:cViewPr>
        <p:scale>
          <a:sx n="106" d="100"/>
          <a:sy n="106" d="100"/>
        </p:scale>
        <p:origin x="-36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1EBA-297C-4F75-8127-92A061214A33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A3A5-9854-4DC0-82B3-072EC6E0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6A3A5-9854-4DC0-82B3-072EC6E0BD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912" y="188640"/>
            <a:ext cx="7054512" cy="2592288"/>
          </a:xfrm>
        </p:spPr>
        <p:txBody>
          <a:bodyPr/>
          <a:lstStyle/>
          <a:p>
            <a:r>
              <a:rPr lang="ru-RU" sz="4400" b="1" dirty="0" smtClean="0"/>
              <a:t>ФОТОПРОГУЛЯНКА  ПО </a:t>
            </a:r>
            <a:br>
              <a:rPr lang="ru-RU" sz="4400" b="1" dirty="0" smtClean="0"/>
            </a:br>
            <a:r>
              <a:rPr lang="ru-RU" sz="4400" b="1" dirty="0" smtClean="0"/>
              <a:t>БІБЛІОТЕЦІ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340" y="3501008"/>
            <a:ext cx="5827802" cy="1546186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приховують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службові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кабінети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8782" y="5949279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Одесса 2015г.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2501484" cy="3092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14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628" y="2060848"/>
            <a:ext cx="82400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організації будівництва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російської мови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Кафедра </a:t>
            </a:r>
            <a:r>
              <a:rPr lang="ru-RU" dirty="0" err="1" smtClean="0"/>
              <a:t>опалення</a:t>
            </a:r>
            <a:r>
              <a:rPr lang="ru-RU" dirty="0" smtClean="0"/>
              <a:t> та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водопостачання та водовідведення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геодезії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підстави і фундаментів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підйомно-транспортного будівництва та дорожніх машин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Кафедра ТМС;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</a:t>
            </a:r>
            <a:r>
              <a:rPr lang="uk-UA" dirty="0" err="1" smtClean="0"/>
              <a:t>кондиціонування</a:t>
            </a:r>
            <a:r>
              <a:rPr lang="uk-UA" dirty="0" smtClean="0"/>
              <a:t> повітря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економіки та підприємства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Кафедра рисунка та живопису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628" y="112474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uk-UA" sz="2000" dirty="0" smtClean="0"/>
              <a:t>На допомогу професорсько-викладацькому складу організовані бібліотеки на таких кафедрах як 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76672"/>
            <a:ext cx="47393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err="1" smtClean="0"/>
              <a:t>Кафедральні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бібліотеки</a:t>
            </a:r>
            <a:endParaRPr lang="ru-RU" sz="3300" dirty="0"/>
          </a:p>
        </p:txBody>
      </p:sp>
    </p:spTree>
    <p:extLst>
      <p:ext uri="{BB962C8B-B14F-4D97-AF65-F5344CB8AC3E}">
        <p14:creationId xmlns="" xmlns:p14="http://schemas.microsoft.com/office/powerpoint/2010/main" val="2953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9750"/>
            <a:ext cx="1584176" cy="22917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190493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1. </a:t>
            </a:r>
            <a:r>
              <a:rPr lang="ru-RU" sz="3600" b="1" dirty="0" err="1" smtClean="0">
                <a:solidFill>
                  <a:schemeClr val="tx1"/>
                </a:solidFill>
              </a:rPr>
              <a:t>Головний</a:t>
            </a:r>
            <a:r>
              <a:rPr lang="ru-RU" sz="3600" b="1" dirty="0" smtClean="0">
                <a:solidFill>
                  <a:schemeClr val="tx1"/>
                </a:solidFill>
              </a:rPr>
              <a:t> корпус </a:t>
            </a:r>
            <a:r>
              <a:rPr lang="ru-RU" sz="3600" b="1" dirty="0" err="1" smtClean="0">
                <a:solidFill>
                  <a:schemeClr val="tx1"/>
                </a:solidFill>
              </a:rPr>
              <a:t>академії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Адміністрація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бібліотеки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914" y="1052736"/>
            <a:ext cx="8856983" cy="12585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    </a:t>
            </a:r>
            <a:r>
              <a:rPr lang="ru-RU" sz="1800" dirty="0" smtClean="0"/>
              <a:t>Директор </a:t>
            </a:r>
            <a:r>
              <a:rPr lang="ru-RU" sz="1800" dirty="0" err="1" smtClean="0"/>
              <a:t>бібліотеки</a:t>
            </a:r>
            <a:r>
              <a:rPr lang="ru-RU" sz="1800" dirty="0" smtClean="0"/>
              <a:t>– Мовчан </a:t>
            </a:r>
            <a:r>
              <a:rPr lang="ru-RU" sz="1800" dirty="0" err="1" smtClean="0"/>
              <a:t>Світлана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Петрівна</a:t>
            </a:r>
            <a:r>
              <a:rPr lang="ru-RU" sz="1800" dirty="0" smtClean="0"/>
              <a:t>;</a:t>
            </a:r>
          </a:p>
          <a:p>
            <a:pPr algn="ctr"/>
            <a:r>
              <a:rPr lang="ru-RU" sz="1800" dirty="0" smtClean="0"/>
              <a:t>Заступник директора </a:t>
            </a:r>
            <a:r>
              <a:rPr lang="ru-RU" sz="1800" dirty="0" err="1" smtClean="0"/>
              <a:t>бібліотеки</a:t>
            </a:r>
            <a:r>
              <a:rPr lang="ru-RU" sz="1800" dirty="0" smtClean="0"/>
              <a:t> – Мазепова </a:t>
            </a:r>
            <a:r>
              <a:rPr lang="ru-RU" sz="1800" dirty="0" err="1" smtClean="0"/>
              <a:t>Жаннета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Олександрівна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    </a:t>
            </a:r>
            <a:r>
              <a:rPr lang="ru-RU" sz="1800" dirty="0" err="1" smtClean="0"/>
              <a:t>Місцерозташування</a:t>
            </a:r>
            <a:r>
              <a:rPr lang="ru-RU" sz="1800" dirty="0" smtClean="0"/>
              <a:t> – </a:t>
            </a:r>
            <a:r>
              <a:rPr lang="ru-RU" sz="1800" dirty="0" err="1" smtClean="0"/>
              <a:t>головний</a:t>
            </a:r>
            <a:r>
              <a:rPr lang="ru-RU" sz="1800" dirty="0" smtClean="0"/>
              <a:t> корпус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, перед читальною залою, </a:t>
            </a:r>
            <a:r>
              <a:rPr lang="ru-RU" sz="1800" dirty="0" err="1" smtClean="0"/>
              <a:t>праворуч</a:t>
            </a:r>
            <a:r>
              <a:rPr lang="ru-RU" sz="1800" dirty="0" smtClean="0"/>
              <a:t>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1271"/>
            <a:ext cx="2436250" cy="1816153"/>
          </a:xfrm>
          <a:prstGeom prst="rect">
            <a:avLst/>
          </a:prstGeom>
        </p:spPr>
      </p:pic>
      <p:sp>
        <p:nvSpPr>
          <p:cNvPr id="11" name="Выноска 2 10"/>
          <p:cNvSpPr/>
          <p:nvPr/>
        </p:nvSpPr>
        <p:spPr>
          <a:xfrm>
            <a:off x="2285490" y="4382107"/>
            <a:ext cx="2646550" cy="2359261"/>
          </a:xfrm>
          <a:prstGeom prst="borderCallout2">
            <a:avLst>
              <a:gd name="adj1" fmla="val 50007"/>
              <a:gd name="adj2" fmla="val 597"/>
              <a:gd name="adj3" fmla="val 50469"/>
              <a:gd name="adj4" fmla="val -12470"/>
              <a:gd name="adj5" fmla="val -49325"/>
              <a:gd name="adj6" fmla="val -486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Кабінет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зас</a:t>
            </a:r>
            <a:r>
              <a:rPr lang="ru-RU" sz="1400" b="1" u="sng" dirty="0" smtClean="0"/>
              <a:t>. директора </a:t>
            </a:r>
            <a:r>
              <a:rPr lang="ru-RU" sz="1400" b="1" u="sng" dirty="0" err="1" smtClean="0"/>
              <a:t>бібліотеки</a:t>
            </a:r>
            <a:r>
              <a:rPr lang="ru-RU" sz="1400" b="1" u="sng" dirty="0" smtClean="0"/>
              <a:t> - </a:t>
            </a:r>
            <a:r>
              <a:rPr lang="ru-RU" sz="1400" dirty="0" err="1" smtClean="0"/>
              <a:t>адмін</a:t>
            </a:r>
            <a:r>
              <a:rPr lang="ru-RU" sz="1400" dirty="0" smtClean="0"/>
              <a:t>.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;</a:t>
            </a:r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err="1" smtClean="0"/>
              <a:t>Відділ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інформаційних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технологій</a:t>
            </a:r>
            <a:r>
              <a:rPr lang="ru-RU" sz="1400" b="1" u="sng" dirty="0" smtClean="0"/>
              <a:t> та </a:t>
            </a:r>
            <a:r>
              <a:rPr lang="ru-RU" sz="1400" b="1" u="sng" dirty="0" err="1" smtClean="0"/>
              <a:t>комп</a:t>
            </a:r>
            <a:r>
              <a:rPr lang="en-US" sz="1400" b="1" u="sng" dirty="0" smtClean="0"/>
              <a:t>’</a:t>
            </a:r>
            <a:r>
              <a:rPr lang="uk-UA" sz="1400" b="1" u="sng" dirty="0" err="1" smtClean="0"/>
              <a:t>ютерного</a:t>
            </a:r>
            <a:r>
              <a:rPr lang="uk-UA" sz="1400" b="1" u="sng" dirty="0" smtClean="0"/>
              <a:t> забезпечення - </a:t>
            </a:r>
            <a:r>
              <a:rPr lang="ru-RU" sz="1400" dirty="0" err="1" smtClean="0"/>
              <a:t>електронні</a:t>
            </a:r>
            <a:r>
              <a:rPr lang="ru-RU" sz="1400" dirty="0" smtClean="0"/>
              <a:t> метод. </a:t>
            </a:r>
            <a:r>
              <a:rPr lang="ru-RU" sz="1400" dirty="0" err="1" smtClean="0"/>
              <a:t>вказівки</a:t>
            </a:r>
            <a:r>
              <a:rPr lang="ru-RU" sz="1400" dirty="0" smtClean="0"/>
              <a:t>, </a:t>
            </a:r>
            <a:r>
              <a:rPr lang="ru-RU" sz="1400" dirty="0" err="1" smtClean="0"/>
              <a:t>перезавантаження</a:t>
            </a:r>
            <a:r>
              <a:rPr lang="ru-RU" sz="1400" dirty="0" smtClean="0"/>
              <a:t> </a:t>
            </a:r>
            <a:r>
              <a:rPr lang="en-US" sz="1400" dirty="0" err="1" smtClean="0"/>
              <a:t>WiFi</a:t>
            </a:r>
            <a:r>
              <a:rPr lang="ru-RU" sz="1400" dirty="0" smtClean="0"/>
              <a:t>, </a:t>
            </a:r>
            <a:r>
              <a:rPr lang="ru-RU" sz="1400" dirty="0" err="1" smtClean="0"/>
              <a:t>наукометричні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бази</a:t>
            </a:r>
            <a:r>
              <a:rPr lang="ru-RU" sz="1400" dirty="0" smtClean="0"/>
              <a:t>, </a:t>
            </a:r>
            <a:r>
              <a:rPr lang="ru-RU" sz="1400" dirty="0" err="1" smtClean="0"/>
              <a:t>загальноакадемічний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Репозиторій</a:t>
            </a:r>
            <a:endParaRPr lang="ru-RU" sz="1400" dirty="0"/>
          </a:p>
        </p:txBody>
      </p:sp>
      <p:sp>
        <p:nvSpPr>
          <p:cNvPr id="8" name="Выноска 2 7"/>
          <p:cNvSpPr/>
          <p:nvPr/>
        </p:nvSpPr>
        <p:spPr>
          <a:xfrm>
            <a:off x="3059833" y="3175368"/>
            <a:ext cx="1459572" cy="864097"/>
          </a:xfrm>
          <a:prstGeom prst="borderCallout2">
            <a:avLst>
              <a:gd name="adj1" fmla="val 51800"/>
              <a:gd name="adj2" fmla="val -160"/>
              <a:gd name="adj3" fmla="val 50662"/>
              <a:gd name="adj4" fmla="val -11714"/>
              <a:gd name="adj5" fmla="val 10027"/>
              <a:gd name="adj6" fmla="val -2603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Кабінет</a:t>
            </a:r>
            <a:r>
              <a:rPr lang="ru-RU" sz="1400" b="1" u="sng" dirty="0" smtClean="0"/>
              <a:t> директора </a:t>
            </a:r>
            <a:r>
              <a:rPr lang="ru-RU" sz="1400" b="1" u="sng" dirty="0" err="1" smtClean="0"/>
              <a:t>бібліотеки</a:t>
            </a:r>
            <a:endParaRPr lang="ru-RU" sz="1400" b="1" u="sng" dirty="0"/>
          </a:p>
        </p:txBody>
      </p:sp>
      <p:sp>
        <p:nvSpPr>
          <p:cNvPr id="10" name="Выноска 2 9"/>
          <p:cNvSpPr/>
          <p:nvPr/>
        </p:nvSpPr>
        <p:spPr>
          <a:xfrm>
            <a:off x="3059833" y="2311272"/>
            <a:ext cx="1440160" cy="685680"/>
          </a:xfrm>
          <a:prstGeom prst="borderCallout2">
            <a:avLst>
              <a:gd name="adj1" fmla="val 1615"/>
              <a:gd name="adj2" fmla="val -352"/>
              <a:gd name="adj3" fmla="val 1427"/>
              <a:gd name="adj4" fmla="val -18122"/>
              <a:gd name="adj5" fmla="val 98373"/>
              <a:gd name="adj6" fmla="val -10229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Читальна</a:t>
            </a:r>
            <a:r>
              <a:rPr lang="ru-RU" sz="1400" b="1" u="sng" dirty="0" smtClean="0"/>
              <a:t> зала</a:t>
            </a:r>
            <a:endParaRPr lang="ru-RU" sz="1400" b="1" u="sng" dirty="0"/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V="1">
            <a:off x="1115616" y="4127424"/>
            <a:ext cx="0" cy="232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0"/>
          </p:cNvCxnSpPr>
          <p:nvPr/>
        </p:nvCxnSpPr>
        <p:spPr>
          <a:xfrm flipV="1">
            <a:off x="4932040" y="5436146"/>
            <a:ext cx="691990" cy="12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19405" y="3167815"/>
            <a:ext cx="700668" cy="439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3635"/>
            <a:ext cx="2880319" cy="2160240"/>
          </a:xfrm>
          <a:prstGeom prst="rect">
            <a:avLst/>
          </a:prstGeom>
        </p:spPr>
      </p:pic>
      <p:pic>
        <p:nvPicPr>
          <p:cNvPr id="22" name="Рисунок 21" descr="PP80206-131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653136"/>
            <a:ext cx="3529905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332655"/>
            <a:ext cx="8568952" cy="6499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600" dirty="0" err="1" smtClean="0">
                <a:solidFill>
                  <a:schemeClr val="tx1"/>
                </a:solidFill>
              </a:rPr>
              <a:t>Головний</a:t>
            </a:r>
            <a:r>
              <a:rPr lang="ru-RU" sz="3600" dirty="0" smtClean="0">
                <a:solidFill>
                  <a:schemeClr val="tx1"/>
                </a:solidFill>
              </a:rPr>
              <a:t> корпус </a:t>
            </a:r>
            <a:r>
              <a:rPr lang="ru-RU" sz="3600" dirty="0" err="1" smtClean="0">
                <a:solidFill>
                  <a:schemeClr val="tx1"/>
                </a:solidFill>
              </a:rPr>
              <a:t>академії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1.2.Добідково </a:t>
            </a:r>
            <a:r>
              <a:rPr lang="ru-RU" sz="2800" dirty="0" err="1" smtClean="0">
                <a:solidFill>
                  <a:schemeClr val="tx1"/>
                </a:solidFill>
              </a:rPr>
              <a:t>бібліографічний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відділ</a:t>
            </a:r>
            <a:r>
              <a:rPr lang="ru-RU" sz="2800" dirty="0" smtClean="0">
                <a:solidFill>
                  <a:schemeClr val="tx1"/>
                </a:solidFill>
              </a:rPr>
              <a:t> (ДБВ).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Каталоги та картотеки: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288" y="1340768"/>
            <a:ext cx="8856983" cy="16561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err="1" smtClean="0"/>
              <a:t>Місцерозташування</a:t>
            </a:r>
            <a:r>
              <a:rPr lang="ru-RU" sz="1600" dirty="0" smtClean="0"/>
              <a:t> – </a:t>
            </a:r>
            <a:r>
              <a:rPr lang="ru-RU" sz="1600" dirty="0" err="1" smtClean="0"/>
              <a:t>головний</a:t>
            </a:r>
            <a:r>
              <a:rPr lang="ru-RU" sz="1600" dirty="0" smtClean="0"/>
              <a:t> корпус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, перед читальною залою, </a:t>
            </a:r>
            <a:r>
              <a:rPr lang="ru-RU" sz="1600" dirty="0" err="1" smtClean="0"/>
              <a:t>зліва</a:t>
            </a:r>
            <a:r>
              <a:rPr lang="ru-RU" sz="1600" dirty="0" smtClean="0"/>
              <a:t>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8" y="2013955"/>
            <a:ext cx="2621124" cy="2135125"/>
          </a:xfrm>
          <a:prstGeom prst="rect">
            <a:avLst/>
          </a:prstGeom>
        </p:spPr>
      </p:pic>
      <p:sp>
        <p:nvSpPr>
          <p:cNvPr id="11" name="Выноска 2 10"/>
          <p:cNvSpPr/>
          <p:nvPr/>
        </p:nvSpPr>
        <p:spPr>
          <a:xfrm>
            <a:off x="3040808" y="1732110"/>
            <a:ext cx="1891232" cy="3024336"/>
          </a:xfrm>
          <a:prstGeom prst="borderCallout2">
            <a:avLst>
              <a:gd name="adj1" fmla="val 4842"/>
              <a:gd name="adj2" fmla="val 289"/>
              <a:gd name="adj3" fmla="val 6051"/>
              <a:gd name="adj4" fmla="val -24997"/>
              <a:gd name="adj5" fmla="val 41779"/>
              <a:gd name="adj6" fmla="val -10834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smtClean="0"/>
              <a:t>ДБВ</a:t>
            </a:r>
            <a:endParaRPr lang="ru-RU" sz="1400" b="1" u="sng" dirty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err="1" smtClean="0"/>
              <a:t>Присвоення</a:t>
            </a:r>
            <a:r>
              <a:rPr lang="ru-RU" sz="1400" dirty="0" smtClean="0"/>
              <a:t> УДК(</a:t>
            </a:r>
            <a:r>
              <a:rPr lang="ru-RU" sz="1400" dirty="0" err="1" smtClean="0"/>
              <a:t>статтям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дисертаціям</a:t>
            </a:r>
            <a:r>
              <a:rPr lang="ru-RU" sz="1400" dirty="0" smtClean="0"/>
              <a:t>);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err="1" smtClean="0"/>
              <a:t>Допомога</a:t>
            </a:r>
            <a:r>
              <a:rPr lang="ru-RU" sz="1400" dirty="0" smtClean="0"/>
              <a:t> в </a:t>
            </a:r>
            <a:r>
              <a:rPr lang="ru-RU" sz="1400" dirty="0" err="1" smtClean="0"/>
              <a:t>пошуку</a:t>
            </a:r>
            <a:r>
              <a:rPr lang="ru-RU" sz="1400" dirty="0" smtClean="0"/>
              <a:t> шифра;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err="1" smtClean="0"/>
              <a:t>Підбір</a:t>
            </a:r>
            <a:r>
              <a:rPr lang="ru-RU" sz="1400" dirty="0" smtClean="0"/>
              <a:t> </a:t>
            </a:r>
            <a:r>
              <a:rPr lang="ru-RU" sz="1400" dirty="0" err="1" smtClean="0"/>
              <a:t>тематичних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списків</a:t>
            </a:r>
            <a:r>
              <a:rPr lang="ru-RU" sz="1400" dirty="0" smtClean="0"/>
              <a:t>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бібліографічних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покажчиків</a:t>
            </a:r>
            <a:endParaRPr lang="ru-RU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/>
              <a:t>ВДС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sp>
        <p:nvSpPr>
          <p:cNvPr id="8" name="Выноска 2 7"/>
          <p:cNvSpPr/>
          <p:nvPr/>
        </p:nvSpPr>
        <p:spPr>
          <a:xfrm>
            <a:off x="294692" y="4905164"/>
            <a:ext cx="4727503" cy="1764196"/>
          </a:xfrm>
          <a:prstGeom prst="borderCallout2">
            <a:avLst>
              <a:gd name="adj1" fmla="val 4386"/>
              <a:gd name="adj2" fmla="val -1135"/>
              <a:gd name="adj3" fmla="val 4077"/>
              <a:gd name="adj4" fmla="val -4588"/>
              <a:gd name="adj5" fmla="val -88129"/>
              <a:gd name="adj6" fmla="val 29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smtClean="0"/>
              <a:t>Каталоги </a:t>
            </a:r>
            <a:r>
              <a:rPr lang="ru-RU" sz="1400" b="1" u="sng" dirty="0" err="1" smtClean="0"/>
              <a:t>і</a:t>
            </a:r>
            <a:r>
              <a:rPr lang="ru-RU" sz="1400" b="1" u="sng" dirty="0" smtClean="0"/>
              <a:t> картотеки</a:t>
            </a:r>
          </a:p>
          <a:p>
            <a:r>
              <a:rPr lang="ru-RU" sz="1400" dirty="0" err="1" smtClean="0"/>
              <a:t>Пошук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необхідної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літератури</a:t>
            </a:r>
            <a:r>
              <a:rPr lang="ru-RU" sz="1400" dirty="0" smtClean="0"/>
              <a:t>,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та шифр </a:t>
            </a:r>
            <a:r>
              <a:rPr lang="ru-RU" sz="1400" dirty="0"/>
              <a:t>по каталогам: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err="1" smtClean="0"/>
              <a:t>алфавітний</a:t>
            </a:r>
            <a:r>
              <a:rPr lang="ru-RU" sz="14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err="1" smtClean="0"/>
              <a:t>систематичний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 err="1" smtClean="0"/>
              <a:t>Відокремдлений</a:t>
            </a:r>
            <a:r>
              <a:rPr lang="ru-RU" sz="1400" dirty="0" smtClean="0"/>
              <a:t> каталог </a:t>
            </a:r>
            <a:r>
              <a:rPr lang="ru-RU" sz="1400" dirty="0" err="1" smtClean="0"/>
              <a:t>методичних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вказівок</a:t>
            </a:r>
            <a:r>
              <a:rPr lang="ru-RU" sz="1400" dirty="0" smtClean="0"/>
              <a:t>, </a:t>
            </a:r>
            <a:r>
              <a:rPr lang="ru-RU" sz="1400" dirty="0" err="1" smtClean="0"/>
              <a:t>періодичних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систематиччна</a:t>
            </a:r>
            <a:r>
              <a:rPr lang="ru-RU" sz="1400" dirty="0" smtClean="0"/>
              <a:t> картотека </a:t>
            </a:r>
            <a:r>
              <a:rPr lang="ru-RU" sz="1400" dirty="0"/>
              <a:t>статей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99" y="4390348"/>
            <a:ext cx="3000333" cy="225025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8" idx="0"/>
          </p:cNvCxnSpPr>
          <p:nvPr/>
        </p:nvCxnSpPr>
        <p:spPr>
          <a:xfrm>
            <a:off x="5022195" y="5787262"/>
            <a:ext cx="8616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32040" y="1844824"/>
            <a:ext cx="488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420372" y="1844824"/>
            <a:ext cx="0" cy="191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06" y="2069442"/>
            <a:ext cx="3728163" cy="20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4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982581"/>
          </a:xfrm>
        </p:spPr>
        <p:txBody>
          <a:bodyPr anchor="t"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600" dirty="0" err="1" smtClean="0">
                <a:solidFill>
                  <a:schemeClr val="tx1"/>
                </a:solidFill>
              </a:rPr>
              <a:t>Головний</a:t>
            </a:r>
            <a:r>
              <a:rPr lang="ru-RU" sz="3600" dirty="0" smtClean="0">
                <a:solidFill>
                  <a:schemeClr val="tx1"/>
                </a:solidFill>
              </a:rPr>
              <a:t> корпус </a:t>
            </a:r>
            <a:r>
              <a:rPr lang="ru-RU" sz="3600" dirty="0" err="1" smtClean="0">
                <a:solidFill>
                  <a:schemeClr val="tx1"/>
                </a:solidFill>
              </a:rPr>
              <a:t>академії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1.3.Читальна зала (ОПЛ; НТЛ)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6019172" y="1099283"/>
            <a:ext cx="2522636" cy="836838"/>
          </a:xfrm>
          <a:prstGeom prst="borderCallout2">
            <a:avLst>
              <a:gd name="adj1" fmla="val 48879"/>
              <a:gd name="adj2" fmla="val 100769"/>
              <a:gd name="adj3" fmla="val 47775"/>
              <a:gd name="adj4" fmla="val 115003"/>
              <a:gd name="adj5" fmla="val 149066"/>
              <a:gd name="adj6" fmla="val 10376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smtClean="0"/>
              <a:t>ОПЛ</a:t>
            </a:r>
            <a:endParaRPr lang="ru-RU" sz="1600" b="1" u="sng" dirty="0" smtClean="0"/>
          </a:p>
          <a:p>
            <a:pPr algn="ctr"/>
            <a:r>
              <a:rPr lang="ru-RU" sz="1400" dirty="0" err="1" smtClean="0"/>
              <a:t>Соціально-економічна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література</a:t>
            </a:r>
            <a:r>
              <a:rPr lang="ru-RU" sz="1400" dirty="0" smtClean="0"/>
              <a:t> </a:t>
            </a:r>
            <a:endParaRPr lang="ru-RU" sz="1400" dirty="0"/>
          </a:p>
          <a:p>
            <a:pPr algn="ctr"/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4" y="3745460"/>
            <a:ext cx="2533827" cy="190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5" y="1196752"/>
            <a:ext cx="2784309" cy="2088232"/>
          </a:xfrm>
          <a:prstGeom prst="rect">
            <a:avLst/>
          </a:prstGeom>
        </p:spPr>
      </p:pic>
      <p:sp>
        <p:nvSpPr>
          <p:cNvPr id="11" name="Выноска 2 10"/>
          <p:cNvSpPr/>
          <p:nvPr/>
        </p:nvSpPr>
        <p:spPr>
          <a:xfrm>
            <a:off x="3448942" y="1099283"/>
            <a:ext cx="1658541" cy="659390"/>
          </a:xfrm>
          <a:prstGeom prst="borderCallout2">
            <a:avLst>
              <a:gd name="adj1" fmla="val 43391"/>
              <a:gd name="adj2" fmla="val -328"/>
              <a:gd name="adj3" fmla="val 44601"/>
              <a:gd name="adj4" fmla="val -11763"/>
              <a:gd name="adj5" fmla="val 166149"/>
              <a:gd name="adj6" fmla="val -854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Комп</a:t>
            </a:r>
            <a:r>
              <a:rPr lang="en-US" sz="1400" b="1" u="sng" dirty="0" smtClean="0"/>
              <a:t>’</a:t>
            </a:r>
            <a:r>
              <a:rPr lang="ru-RU" sz="1400" b="1" u="sng" dirty="0" err="1" smtClean="0"/>
              <a:t>ютерний</a:t>
            </a:r>
            <a:r>
              <a:rPr lang="ru-RU" sz="1400" b="1" u="sng" dirty="0" smtClean="0"/>
              <a:t> сектор</a:t>
            </a:r>
            <a:endParaRPr lang="ru-RU" sz="1400" b="1" u="sng" dirty="0"/>
          </a:p>
        </p:txBody>
      </p:sp>
      <p:sp>
        <p:nvSpPr>
          <p:cNvPr id="10" name="Выноска 2 9"/>
          <p:cNvSpPr/>
          <p:nvPr/>
        </p:nvSpPr>
        <p:spPr>
          <a:xfrm>
            <a:off x="798912" y="6009335"/>
            <a:ext cx="1658541" cy="720080"/>
          </a:xfrm>
          <a:prstGeom prst="borderCallout2">
            <a:avLst>
              <a:gd name="adj1" fmla="val 47775"/>
              <a:gd name="adj2" fmla="val 786"/>
              <a:gd name="adj3" fmla="val 47885"/>
              <a:gd name="adj4" fmla="val -15880"/>
              <a:gd name="adj5" fmla="val -119868"/>
              <a:gd name="adj6" fmla="val 359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Електронна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бібліотека</a:t>
            </a:r>
            <a:endParaRPr lang="ru-RU" sz="1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25452"/>
            <a:ext cx="2293706" cy="14998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22" y="4292799"/>
            <a:ext cx="2292732" cy="1478639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14" idx="0"/>
            <a:endCxn id="12" idx="2"/>
          </p:cNvCxnSpPr>
          <p:nvPr/>
        </p:nvCxnSpPr>
        <p:spPr>
          <a:xfrm flipH="1" flipV="1">
            <a:off x="4350701" y="3825345"/>
            <a:ext cx="487" cy="4674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86" y="3745460"/>
            <a:ext cx="2736304" cy="2052228"/>
          </a:xfrm>
          <a:prstGeom prst="rect">
            <a:avLst/>
          </a:prstGeom>
        </p:spPr>
      </p:pic>
      <p:sp>
        <p:nvSpPr>
          <p:cNvPr id="9" name="Выноска 2 8"/>
          <p:cNvSpPr/>
          <p:nvPr/>
        </p:nvSpPr>
        <p:spPr>
          <a:xfrm>
            <a:off x="6628169" y="5877273"/>
            <a:ext cx="2346721" cy="876048"/>
          </a:xfrm>
          <a:prstGeom prst="borderCallout2">
            <a:avLst>
              <a:gd name="adj1" fmla="val 50195"/>
              <a:gd name="adj2" fmla="val -752"/>
              <a:gd name="adj3" fmla="val 49542"/>
              <a:gd name="adj4" fmla="val -13369"/>
              <a:gd name="adj5" fmla="val -63170"/>
              <a:gd name="adj6" fmla="val -69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smtClean="0"/>
              <a:t>НТЛ</a:t>
            </a:r>
          </a:p>
          <a:p>
            <a:pPr algn="ctr"/>
            <a:r>
              <a:rPr lang="ru-RU" sz="1400" dirty="0" err="1" smtClean="0"/>
              <a:t>Науково-технична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література</a:t>
            </a:r>
            <a:endParaRPr lang="ru-RU" sz="1400" dirty="0"/>
          </a:p>
          <a:p>
            <a:pPr algn="ctr"/>
            <a:endParaRPr lang="ru-RU" u="sng" dirty="0"/>
          </a:p>
        </p:txBody>
      </p:sp>
      <p:sp>
        <p:nvSpPr>
          <p:cNvPr id="13" name="Выноска 2 12"/>
          <p:cNvSpPr/>
          <p:nvPr/>
        </p:nvSpPr>
        <p:spPr>
          <a:xfrm>
            <a:off x="3498892" y="5877273"/>
            <a:ext cx="2520280" cy="888000"/>
          </a:xfrm>
          <a:prstGeom prst="borderCallout2">
            <a:avLst>
              <a:gd name="adj1" fmla="val 47775"/>
              <a:gd name="adj2" fmla="val 786"/>
              <a:gd name="adj3" fmla="val 49809"/>
              <a:gd name="adj4" fmla="val -9977"/>
              <a:gd name="adj5" fmla="val -69843"/>
              <a:gd name="adj6" fmla="val -83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Постійно-діючі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виставки</a:t>
            </a:r>
            <a:r>
              <a:rPr lang="ru-RU" sz="1400" b="1" u="sng" dirty="0" smtClean="0"/>
              <a:t> </a:t>
            </a:r>
            <a:endParaRPr lang="ru-RU" sz="1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5" y="2060848"/>
            <a:ext cx="2736304" cy="1575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1484784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600" dirty="0" err="1" smtClean="0">
                <a:solidFill>
                  <a:schemeClr val="tx1"/>
                </a:solidFill>
              </a:rPr>
              <a:t>Головний</a:t>
            </a:r>
            <a:r>
              <a:rPr lang="ru-RU" sz="3600" dirty="0" smtClean="0">
                <a:solidFill>
                  <a:schemeClr val="tx1"/>
                </a:solidFill>
              </a:rPr>
              <a:t> корпус </a:t>
            </a:r>
            <a:r>
              <a:rPr lang="ru-RU" sz="3600" dirty="0" err="1" smtClean="0">
                <a:solidFill>
                  <a:schemeClr val="tx1"/>
                </a:solidFill>
              </a:rPr>
              <a:t>академії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1.4.Відділ </a:t>
            </a:r>
            <a:r>
              <a:rPr lang="ru-RU" sz="2800" dirty="0" err="1" smtClean="0">
                <a:solidFill>
                  <a:schemeClr val="tx1"/>
                </a:solidFill>
              </a:rPr>
              <a:t>обробки</a:t>
            </a:r>
            <a:r>
              <a:rPr lang="ru-RU" sz="2800" dirty="0" smtClean="0">
                <a:solidFill>
                  <a:schemeClr val="tx1"/>
                </a:solidFill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</a:rPr>
              <a:t>каталогізації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літратури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1.5.Відділ </a:t>
            </a:r>
            <a:r>
              <a:rPr lang="ru-RU" sz="2800" dirty="0" err="1" smtClean="0">
                <a:solidFill>
                  <a:schemeClr val="tx1"/>
                </a:solidFill>
              </a:rPr>
              <a:t>комплектування</a:t>
            </a:r>
            <a:r>
              <a:rPr lang="ru-RU" sz="2800" dirty="0" smtClean="0">
                <a:solidFill>
                  <a:schemeClr val="tx1"/>
                </a:solidFill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</a:rPr>
              <a:t>обліку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літератури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1.6. </a:t>
            </a:r>
            <a:r>
              <a:rPr lang="ru-RU" sz="2800" dirty="0" err="1" smtClean="0">
                <a:solidFill>
                  <a:schemeClr val="tx1"/>
                </a:solidFill>
              </a:rPr>
              <a:t>Відділ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книгосховища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Выноска 2 8"/>
          <p:cNvSpPr/>
          <p:nvPr/>
        </p:nvSpPr>
        <p:spPr>
          <a:xfrm>
            <a:off x="3826197" y="6145073"/>
            <a:ext cx="2450628" cy="407996"/>
          </a:xfrm>
          <a:prstGeom prst="borderCallout2">
            <a:avLst>
              <a:gd name="adj1" fmla="val 45101"/>
              <a:gd name="adj2" fmla="val 100326"/>
              <a:gd name="adj3" fmla="val 48007"/>
              <a:gd name="adj4" fmla="val 121008"/>
              <a:gd name="adj5" fmla="val -109287"/>
              <a:gd name="adj6" fmla="val 12813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err="1" smtClean="0"/>
              <a:t>Відділ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книгосховища</a:t>
            </a:r>
            <a:endParaRPr lang="ru-RU" sz="1400" b="1" dirty="0"/>
          </a:p>
          <a:p>
            <a:pPr algn="ctr"/>
            <a:endParaRPr lang="ru-RU" u="sng" dirty="0"/>
          </a:p>
        </p:txBody>
      </p:sp>
      <p:sp>
        <p:nvSpPr>
          <p:cNvPr id="10" name="Выноска 2 9"/>
          <p:cNvSpPr/>
          <p:nvPr/>
        </p:nvSpPr>
        <p:spPr>
          <a:xfrm>
            <a:off x="251521" y="2564904"/>
            <a:ext cx="2441195" cy="792088"/>
          </a:xfrm>
          <a:prstGeom prst="borderCallout2">
            <a:avLst>
              <a:gd name="adj1" fmla="val 47775"/>
              <a:gd name="adj2" fmla="val 100104"/>
              <a:gd name="adj3" fmla="val 49459"/>
              <a:gd name="adj4" fmla="val 113818"/>
              <a:gd name="adj5" fmla="val 128536"/>
              <a:gd name="adj6" fmla="val 11450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err="1" smtClean="0"/>
              <a:t>Відділ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обробки</a:t>
            </a:r>
            <a:r>
              <a:rPr lang="ru-RU" sz="1400" b="1" u="sng" dirty="0" smtClean="0"/>
              <a:t> та </a:t>
            </a:r>
            <a:r>
              <a:rPr lang="ru-RU" sz="1400" b="1" u="sng" dirty="0" err="1" smtClean="0"/>
              <a:t>каталогізації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літератури</a:t>
            </a:r>
            <a:endParaRPr lang="ru-RU" sz="1400" b="1" dirty="0"/>
          </a:p>
          <a:p>
            <a:pPr algn="ctr"/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916832"/>
            <a:ext cx="6336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Місцерозташування</a:t>
            </a:r>
            <a:r>
              <a:rPr lang="ru-RU" dirty="0" smtClean="0"/>
              <a:t> – </a:t>
            </a:r>
            <a:r>
              <a:rPr lang="ru-RU" dirty="0" err="1" smtClean="0"/>
              <a:t>головний</a:t>
            </a:r>
            <a:r>
              <a:rPr lang="ru-RU" dirty="0" smtClean="0"/>
              <a:t> корпус </a:t>
            </a:r>
            <a:r>
              <a:rPr lang="ru-RU" dirty="0" err="1" smtClean="0"/>
              <a:t>академії</a:t>
            </a:r>
            <a:r>
              <a:rPr lang="ru-RU" dirty="0" smtClean="0"/>
              <a:t>, через </a:t>
            </a:r>
            <a:r>
              <a:rPr lang="ru-RU" dirty="0" err="1" smtClean="0"/>
              <a:t>читальну</a:t>
            </a:r>
            <a:r>
              <a:rPr lang="ru-RU" dirty="0" smtClean="0"/>
              <a:t> залу.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81" y="1887780"/>
            <a:ext cx="2304256" cy="1728067"/>
          </a:xfrm>
          <a:prstGeom prst="rect">
            <a:avLst/>
          </a:prstGeom>
        </p:spPr>
      </p:pic>
      <p:sp>
        <p:nvSpPr>
          <p:cNvPr id="15" name="Выноска 2 14"/>
          <p:cNvSpPr/>
          <p:nvPr/>
        </p:nvSpPr>
        <p:spPr>
          <a:xfrm>
            <a:off x="3635896" y="2564904"/>
            <a:ext cx="2441195" cy="792088"/>
          </a:xfrm>
          <a:prstGeom prst="borderCallout2">
            <a:avLst>
              <a:gd name="adj1" fmla="val 48133"/>
              <a:gd name="adj2" fmla="val 99168"/>
              <a:gd name="adj3" fmla="val 48068"/>
              <a:gd name="adj4" fmla="val 106180"/>
              <a:gd name="adj5" fmla="val 124237"/>
              <a:gd name="adj6" fmla="val 10573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err="1" smtClean="0"/>
              <a:t>Відділ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комплектування</a:t>
            </a:r>
            <a:r>
              <a:rPr lang="ru-RU" sz="1400" b="1" u="sng" dirty="0" smtClean="0"/>
              <a:t> та </a:t>
            </a:r>
            <a:r>
              <a:rPr lang="ru-RU" sz="1400" b="1" u="sng" dirty="0" err="1" smtClean="0"/>
              <a:t>обліку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літератури</a:t>
            </a:r>
            <a:endParaRPr lang="ru-RU" sz="1400" b="1" dirty="0"/>
          </a:p>
          <a:p>
            <a:pPr algn="ctr"/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6" y="3914475"/>
            <a:ext cx="1825947" cy="2434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75" y="3536483"/>
            <a:ext cx="172819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536483"/>
            <a:ext cx="3923928" cy="2375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1196752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600" dirty="0" err="1" smtClean="0">
                <a:solidFill>
                  <a:schemeClr val="tx1"/>
                </a:solidFill>
              </a:rPr>
              <a:t>Головний</a:t>
            </a:r>
            <a:r>
              <a:rPr lang="ru-RU" sz="3600" dirty="0" smtClean="0">
                <a:solidFill>
                  <a:schemeClr val="tx1"/>
                </a:solidFill>
              </a:rPr>
              <a:t> корпус </a:t>
            </a:r>
            <a:r>
              <a:rPr lang="ru-RU" sz="3600" dirty="0" err="1" smtClean="0">
                <a:solidFill>
                  <a:schemeClr val="tx1"/>
                </a:solidFill>
              </a:rPr>
              <a:t>академії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1.7. </a:t>
            </a:r>
            <a:r>
              <a:rPr lang="ru-RU" sz="2800" dirty="0" err="1" smtClean="0">
                <a:solidFill>
                  <a:schemeClr val="tx1"/>
                </a:solidFill>
              </a:rPr>
              <a:t>Абонементи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молодших</a:t>
            </a:r>
            <a:r>
              <a:rPr lang="ru-RU" sz="2800" dirty="0" smtClean="0">
                <a:solidFill>
                  <a:schemeClr val="tx1"/>
                </a:solidFill>
              </a:rPr>
              <a:t> та старших </a:t>
            </a:r>
            <a:r>
              <a:rPr lang="ru-RU" sz="2800" dirty="0" err="1" smtClean="0">
                <a:solidFill>
                  <a:schemeClr val="tx1"/>
                </a:solidFill>
              </a:rPr>
              <a:t>курсів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012261"/>
            <a:ext cx="8490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Місцерозташування</a:t>
            </a:r>
            <a:r>
              <a:rPr lang="ru-RU" dirty="0" smtClean="0"/>
              <a:t> – </a:t>
            </a:r>
            <a:r>
              <a:rPr lang="ru-RU" dirty="0" err="1" smtClean="0"/>
              <a:t>головний</a:t>
            </a:r>
            <a:r>
              <a:rPr lang="ru-RU" dirty="0" smtClean="0"/>
              <a:t> корпус </a:t>
            </a:r>
            <a:r>
              <a:rPr lang="ru-RU" dirty="0" err="1" smtClean="0"/>
              <a:t>академії</a:t>
            </a:r>
            <a:r>
              <a:rPr lang="ru-RU" dirty="0" smtClean="0"/>
              <a:t>, вниз по сходам, не </a:t>
            </a:r>
            <a:r>
              <a:rPr lang="ru-RU" dirty="0" err="1" smtClean="0"/>
              <a:t>доходячи</a:t>
            </a:r>
            <a:r>
              <a:rPr lang="ru-RU" dirty="0" smtClean="0"/>
              <a:t> до </a:t>
            </a:r>
            <a:r>
              <a:rPr lang="ru-RU" dirty="0" err="1" smtClean="0"/>
              <a:t>підвалу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431" y="1835654"/>
            <a:ext cx="2162981" cy="1622236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7020272" y="1689579"/>
            <a:ext cx="1944216" cy="515285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/>
              <a:t>Абонемент старших </a:t>
            </a:r>
            <a:r>
              <a:rPr lang="ru-RU" sz="1400" b="1" dirty="0" err="1" smtClean="0"/>
              <a:t>курсів</a:t>
            </a:r>
            <a:endParaRPr lang="ru-RU" sz="1400" b="1" dirty="0" smtClean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020272" y="2760006"/>
            <a:ext cx="1944216" cy="515285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/>
              <a:t>Абонемент </a:t>
            </a:r>
            <a:r>
              <a:rPr lang="ru-RU" sz="1400" b="1" dirty="0" err="1" smtClean="0"/>
              <a:t>молодшихх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курсів</a:t>
            </a:r>
            <a:endParaRPr lang="ru-RU" sz="1400" b="1" dirty="0" smtClean="0"/>
          </a:p>
        </p:txBody>
      </p: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H="1">
            <a:off x="5868144" y="1947222"/>
            <a:ext cx="1152128" cy="113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8" name="Прямая со стрелкой 17"/>
          <p:cNvCxnSpPr>
            <a:stCxn id="11" idx="1"/>
          </p:cNvCxnSpPr>
          <p:nvPr/>
        </p:nvCxnSpPr>
        <p:spPr>
          <a:xfrm flipH="1" flipV="1">
            <a:off x="5868144" y="2852936"/>
            <a:ext cx="1152128" cy="164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92396" y="2742884"/>
            <a:ext cx="482059" cy="17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63928" y="2760006"/>
            <a:ext cx="5308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20" y="5290565"/>
            <a:ext cx="2122224" cy="14213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87" y="3832602"/>
            <a:ext cx="1763688" cy="1322766"/>
          </a:xfrm>
          <a:prstGeom prst="rect">
            <a:avLst/>
          </a:prstGeom>
        </p:spPr>
      </p:pic>
      <p:sp>
        <p:nvSpPr>
          <p:cNvPr id="37" name="Выноска 2 36"/>
          <p:cNvSpPr/>
          <p:nvPr/>
        </p:nvSpPr>
        <p:spPr>
          <a:xfrm>
            <a:off x="4903276" y="3838543"/>
            <a:ext cx="1386028" cy="792088"/>
          </a:xfrm>
          <a:prstGeom prst="borderCallout2">
            <a:avLst>
              <a:gd name="adj1" fmla="val 47775"/>
              <a:gd name="adj2" fmla="val 786"/>
              <a:gd name="adj3" fmla="val 49809"/>
              <a:gd name="adj4" fmla="val -9977"/>
              <a:gd name="adj5" fmla="val 68652"/>
              <a:gd name="adj6" fmla="val -262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Постійно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діючі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виставки</a:t>
            </a:r>
            <a:endParaRPr lang="ru-RU" sz="1400" b="1" dirty="0"/>
          </a:p>
        </p:txBody>
      </p:sp>
      <p:cxnSp>
        <p:nvCxnSpPr>
          <p:cNvPr id="39" name="Соединительная линия уступом 38"/>
          <p:cNvCxnSpPr>
            <a:stCxn id="28" idx="1"/>
          </p:cNvCxnSpPr>
          <p:nvPr/>
        </p:nvCxnSpPr>
        <p:spPr>
          <a:xfrm rot="10800000">
            <a:off x="3349880" y="5155373"/>
            <a:ext cx="396041" cy="845843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868144" y="6093296"/>
            <a:ext cx="3606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5" name="Выноска 2 14"/>
          <p:cNvSpPr/>
          <p:nvPr/>
        </p:nvSpPr>
        <p:spPr>
          <a:xfrm>
            <a:off x="6846699" y="3924774"/>
            <a:ext cx="1996582" cy="619626"/>
          </a:xfrm>
          <a:prstGeom prst="borderCallout2">
            <a:avLst>
              <a:gd name="adj1" fmla="val 49524"/>
              <a:gd name="adj2" fmla="val 786"/>
              <a:gd name="adj3" fmla="val 49817"/>
              <a:gd name="adj4" fmla="val -9043"/>
              <a:gd name="adj5" fmla="val 132708"/>
              <a:gd name="adj6" fmla="val -893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u="sng" dirty="0" smtClean="0"/>
              <a:t>Абонемент старших </a:t>
            </a:r>
            <a:r>
              <a:rPr lang="ru-RU" sz="1400" b="1" u="sng" dirty="0" err="1" smtClean="0"/>
              <a:t>курсів</a:t>
            </a:r>
            <a:endParaRPr lang="ru-RU" sz="1400" b="1" dirty="0"/>
          </a:p>
          <a:p>
            <a:pPr algn="ctr"/>
            <a:endParaRPr lang="ru-RU" u="sng" dirty="0"/>
          </a:p>
        </p:txBody>
      </p:sp>
      <p:sp>
        <p:nvSpPr>
          <p:cNvPr id="10" name="Выноска 2 9"/>
          <p:cNvSpPr/>
          <p:nvPr/>
        </p:nvSpPr>
        <p:spPr>
          <a:xfrm>
            <a:off x="233772" y="3832602"/>
            <a:ext cx="1956403" cy="792088"/>
          </a:xfrm>
          <a:prstGeom prst="borderCallout2">
            <a:avLst>
              <a:gd name="adj1" fmla="val 47775"/>
              <a:gd name="adj2" fmla="val 100104"/>
              <a:gd name="adj3" fmla="val 46677"/>
              <a:gd name="adj4" fmla="val 108403"/>
              <a:gd name="adj5" fmla="val 137478"/>
              <a:gd name="adj6" fmla="val 10866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Абонемент </a:t>
            </a:r>
            <a:r>
              <a:rPr lang="ru-RU" sz="1400" b="1" u="sng" dirty="0" err="1" smtClean="0"/>
              <a:t>молодших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курсів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96" y="4725145"/>
            <a:ext cx="2614485" cy="196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896556"/>
            <a:ext cx="2420412" cy="1815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765"/>
            <a:ext cx="2140875" cy="1605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55" y="1565282"/>
            <a:ext cx="1622236" cy="216298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395536" y="3275291"/>
            <a:ext cx="1794639" cy="108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51522" y="3212977"/>
            <a:ext cx="144014" cy="17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190175" y="3068960"/>
            <a:ext cx="113573" cy="206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1403648" y="3329574"/>
            <a:ext cx="58079" cy="162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311860" y="3410998"/>
            <a:ext cx="236040" cy="31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3923928" y="2384884"/>
            <a:ext cx="72008" cy="304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547900" y="2689593"/>
            <a:ext cx="376028" cy="721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995936" y="2384884"/>
            <a:ext cx="360040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3491880" y="2852936"/>
            <a:ext cx="254041" cy="164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50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1196752"/>
          </a:xfrm>
        </p:spPr>
        <p:txBody>
          <a:bodyPr anchor="t"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2. </a:t>
            </a:r>
            <a:r>
              <a:rPr lang="ru-RU" sz="3600" b="1" dirty="0" err="1" smtClean="0">
                <a:solidFill>
                  <a:schemeClr val="tx1"/>
                </a:solidFill>
              </a:rPr>
              <a:t>Наукова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бібліотека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10" name="Выноска 2 9"/>
          <p:cNvSpPr/>
          <p:nvPr/>
        </p:nvSpPr>
        <p:spPr>
          <a:xfrm>
            <a:off x="467545" y="2681380"/>
            <a:ext cx="1800200" cy="749084"/>
          </a:xfrm>
          <a:prstGeom prst="borderCallout2">
            <a:avLst>
              <a:gd name="adj1" fmla="val 42675"/>
              <a:gd name="adj2" fmla="val -534"/>
              <a:gd name="adj3" fmla="val 42659"/>
              <a:gd name="adj4" fmla="val -8482"/>
              <a:gd name="adj5" fmla="val 127964"/>
              <a:gd name="adj6" fmla="val -688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Сховище</a:t>
            </a:r>
            <a:r>
              <a:rPr lang="ru-RU" sz="1400" b="1" u="sng" dirty="0" smtClean="0"/>
              <a:t> книг</a:t>
            </a:r>
            <a:endParaRPr lang="ru-RU" sz="1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548680"/>
            <a:ext cx="8490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Місцерозташування</a:t>
            </a:r>
            <a:r>
              <a:rPr lang="ru-RU" dirty="0" smtClean="0"/>
              <a:t> –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адміністративно-господарського</a:t>
            </a:r>
            <a:r>
              <a:rPr lang="ru-RU" dirty="0" smtClean="0"/>
              <a:t> двору.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науковій</a:t>
            </a:r>
            <a:r>
              <a:rPr lang="ru-RU" dirty="0" smtClean="0"/>
              <a:t>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один </a:t>
            </a:r>
            <a:r>
              <a:rPr lang="ru-RU" dirty="0" err="1" smtClean="0"/>
              <a:t>екземпляр</a:t>
            </a:r>
            <a:r>
              <a:rPr lang="ru-RU" dirty="0" smtClean="0"/>
              <a:t> </a:t>
            </a:r>
            <a:r>
              <a:rPr lang="ru-RU" dirty="0" err="1" smtClean="0"/>
              <a:t>наявної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фонду.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Выноска 2 5"/>
          <p:cNvSpPr/>
          <p:nvPr/>
        </p:nvSpPr>
        <p:spPr>
          <a:xfrm>
            <a:off x="6300667" y="1638943"/>
            <a:ext cx="2441195" cy="784540"/>
          </a:xfrm>
          <a:prstGeom prst="borderCallout2">
            <a:avLst>
              <a:gd name="adj1" fmla="val 49179"/>
              <a:gd name="adj2" fmla="val -1436"/>
              <a:gd name="adj3" fmla="val 49164"/>
              <a:gd name="adj4" fmla="val -13897"/>
              <a:gd name="adj5" fmla="val 212347"/>
              <a:gd name="adj6" fmla="val 529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Постійнодіючі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виставки</a:t>
            </a:r>
            <a:endParaRPr lang="ru-RU" sz="1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97" y="1536824"/>
            <a:ext cx="2666916" cy="2000187"/>
          </a:xfrm>
          <a:prstGeom prst="rect">
            <a:avLst/>
          </a:prstGeom>
        </p:spPr>
      </p:pic>
      <p:sp>
        <p:nvSpPr>
          <p:cNvPr id="15" name="Выноска 2 14"/>
          <p:cNvSpPr/>
          <p:nvPr/>
        </p:nvSpPr>
        <p:spPr>
          <a:xfrm>
            <a:off x="251521" y="1658592"/>
            <a:ext cx="2441195" cy="792088"/>
          </a:xfrm>
          <a:prstGeom prst="borderCallout2">
            <a:avLst>
              <a:gd name="adj1" fmla="val 46026"/>
              <a:gd name="adj2" fmla="val 100104"/>
              <a:gd name="adj3" fmla="val 45961"/>
              <a:gd name="adj4" fmla="val 108183"/>
              <a:gd name="adj5" fmla="val 293425"/>
              <a:gd name="adj6" fmla="val 10773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Читальна</a:t>
            </a:r>
            <a:r>
              <a:rPr lang="ru-RU" sz="1400" b="1" u="sng" dirty="0" smtClean="0"/>
              <a:t> зала </a:t>
            </a:r>
            <a:r>
              <a:rPr lang="ru-RU" sz="1400" b="1" u="sng" dirty="0" err="1" smtClean="0"/>
              <a:t>наукової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бібліотеки</a:t>
            </a:r>
            <a:endParaRPr lang="ru-RU"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50628"/>
            <a:ext cx="2211710" cy="2948947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7587811" y="435870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90" y="2771928"/>
            <a:ext cx="2308101" cy="15520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61" y="4862764"/>
            <a:ext cx="2308101" cy="1731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0" y="3974930"/>
            <a:ext cx="3491880" cy="261891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4412541" y="3055922"/>
            <a:ext cx="115733" cy="9190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70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1196752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3. </a:t>
            </a:r>
            <a:r>
              <a:rPr lang="ru-RU" sz="3600" b="1" dirty="0" err="1" smtClean="0">
                <a:solidFill>
                  <a:schemeClr val="tx1"/>
                </a:solidFill>
              </a:rPr>
              <a:t>Читальна</a:t>
            </a:r>
            <a:r>
              <a:rPr lang="ru-RU" sz="3600" b="1" dirty="0" smtClean="0">
                <a:solidFill>
                  <a:schemeClr val="tx1"/>
                </a:solidFill>
              </a:rPr>
              <a:t> зала </a:t>
            </a:r>
            <a:r>
              <a:rPr lang="ru-RU" sz="3600" b="1" dirty="0" err="1" smtClean="0">
                <a:solidFill>
                  <a:schemeClr val="tx1"/>
                </a:solidFill>
              </a:rPr>
              <a:t>архітектури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3541963" y="1910928"/>
            <a:ext cx="1523910" cy="574602"/>
          </a:xfrm>
          <a:prstGeom prst="borderCallout2">
            <a:avLst>
              <a:gd name="adj1" fmla="val 51681"/>
              <a:gd name="adj2" fmla="val 100218"/>
              <a:gd name="adj3" fmla="val 50913"/>
              <a:gd name="adj4" fmla="val 108656"/>
              <a:gd name="adj5" fmla="val 100930"/>
              <a:gd name="adj6" fmla="val 1180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Сховище</a:t>
            </a:r>
            <a:r>
              <a:rPr lang="ru-RU" sz="1400" b="1" u="sng" dirty="0" smtClean="0"/>
              <a:t> книг</a:t>
            </a:r>
            <a:endParaRPr lang="ru-RU" sz="1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012261"/>
            <a:ext cx="8490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Місцерозташування</a:t>
            </a:r>
            <a:r>
              <a:rPr lang="ru-RU" dirty="0" smtClean="0"/>
              <a:t> – </a:t>
            </a:r>
            <a:r>
              <a:rPr lang="ru-RU" dirty="0" err="1" smtClean="0"/>
              <a:t>прибудова</a:t>
            </a:r>
            <a:r>
              <a:rPr lang="ru-RU" dirty="0" smtClean="0"/>
              <a:t> 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, в </a:t>
            </a:r>
            <a:r>
              <a:rPr lang="ru-RU" dirty="0" err="1" smtClean="0"/>
              <a:t>холі</a:t>
            </a:r>
            <a:r>
              <a:rPr lang="ru-RU" dirty="0" smtClean="0"/>
              <a:t> 1-го поверху - </a:t>
            </a:r>
            <a:r>
              <a:rPr lang="ru-RU" dirty="0" err="1" smtClean="0"/>
              <a:t>ліворуч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Выноска 2 14"/>
          <p:cNvSpPr/>
          <p:nvPr/>
        </p:nvSpPr>
        <p:spPr>
          <a:xfrm>
            <a:off x="3574238" y="4169539"/>
            <a:ext cx="1577099" cy="631920"/>
          </a:xfrm>
          <a:prstGeom prst="borderCallout2">
            <a:avLst>
              <a:gd name="adj1" fmla="val 51521"/>
              <a:gd name="adj2" fmla="val 100024"/>
              <a:gd name="adj3" fmla="val 52525"/>
              <a:gd name="adj4" fmla="val 107993"/>
              <a:gd name="adj5" fmla="val 97546"/>
              <a:gd name="adj6" fmla="val 11260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Чиатльна</a:t>
            </a:r>
            <a:r>
              <a:rPr lang="ru-RU" sz="1400" b="1" u="sng" dirty="0" smtClean="0"/>
              <a:t> зала </a:t>
            </a:r>
            <a:r>
              <a:rPr lang="ru-RU" sz="1400" b="1" u="sng" dirty="0" err="1" smtClean="0"/>
              <a:t>архітектури</a:t>
            </a:r>
            <a:endParaRPr lang="ru-RU" sz="1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4" y="1517344"/>
            <a:ext cx="3082898" cy="2312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3" y="4049640"/>
            <a:ext cx="3258274" cy="2443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7"/>
            <a:ext cx="3071692" cy="2303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1" y="4169539"/>
            <a:ext cx="3098407" cy="232380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15" idx="2"/>
          </p:cNvCxnSpPr>
          <p:nvPr/>
        </p:nvCxnSpPr>
        <p:spPr>
          <a:xfrm flipH="1">
            <a:off x="3467228" y="4485499"/>
            <a:ext cx="107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259632" y="4485499"/>
            <a:ext cx="2207596" cy="527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06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1" y="0"/>
            <a:ext cx="8568952" cy="1628800"/>
          </a:xfrm>
        </p:spPr>
        <p:txBody>
          <a:bodyPr anchor="ctr">
            <a:noAutofit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4. Абонемент </a:t>
            </a:r>
            <a:r>
              <a:rPr lang="ru-RU" sz="3300" b="1" dirty="0" err="1" smtClean="0">
                <a:solidFill>
                  <a:schemeClr val="tx1"/>
                </a:solidFill>
              </a:rPr>
              <a:t>художньої</a:t>
            </a:r>
            <a:r>
              <a:rPr lang="ru-RU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err="1" smtClean="0">
                <a:solidFill>
                  <a:schemeClr val="tx1"/>
                </a:solidFill>
              </a:rPr>
              <a:t>літератури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4.1. Абонемент для </a:t>
            </a:r>
            <a:r>
              <a:rPr lang="ru-RU" sz="2800" dirty="0" err="1" smtClean="0">
                <a:solidFill>
                  <a:schemeClr val="tx1"/>
                </a:solidFill>
              </a:rPr>
              <a:t>студентів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заочної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форми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навчання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6177755" y="3977955"/>
            <a:ext cx="2130731" cy="536740"/>
          </a:xfrm>
          <a:prstGeom prst="borderCallout2">
            <a:avLst>
              <a:gd name="adj1" fmla="val 50157"/>
              <a:gd name="adj2" fmla="val 100475"/>
              <a:gd name="adj3" fmla="val 51757"/>
              <a:gd name="adj4" fmla="val 115385"/>
              <a:gd name="adj5" fmla="val 115622"/>
              <a:gd name="adj6" fmla="val 11634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Абонемент для </a:t>
            </a:r>
            <a:r>
              <a:rPr lang="ru-RU" sz="1400" b="1" u="sng" dirty="0" err="1" smtClean="0">
                <a:solidFill>
                  <a:schemeClr val="tx1"/>
                </a:solidFill>
              </a:rPr>
              <a:t>заочної</a:t>
            </a:r>
            <a:r>
              <a:rPr lang="ru-RU" sz="1400" b="1" u="sng" dirty="0" smtClean="0">
                <a:solidFill>
                  <a:schemeClr val="tx1"/>
                </a:solidFill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</a:rPr>
              <a:t>форми</a:t>
            </a:r>
            <a:r>
              <a:rPr lang="ru-RU" sz="1400" b="1" u="sng" dirty="0" smtClean="0">
                <a:solidFill>
                  <a:schemeClr val="tx1"/>
                </a:solidFill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</a:rPr>
              <a:t>навчання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335" y="1412776"/>
            <a:ext cx="8490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Місцерозташування</a:t>
            </a:r>
            <a:r>
              <a:rPr lang="ru-RU" dirty="0" smtClean="0"/>
              <a:t> –  </a:t>
            </a:r>
            <a:r>
              <a:rPr lang="ru-RU" dirty="0" err="1" smtClean="0"/>
              <a:t>прибудова</a:t>
            </a:r>
            <a:r>
              <a:rPr lang="ru-RU" dirty="0" smtClean="0"/>
              <a:t> </a:t>
            </a:r>
            <a:r>
              <a:rPr lang="ru-RU" dirty="0" err="1" smtClean="0"/>
              <a:t>праворуч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 ІГБЦІ, абонемент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 - 2поверх, </a:t>
            </a:r>
            <a:r>
              <a:rPr lang="ru-RU" dirty="0" err="1" smtClean="0"/>
              <a:t>праворуч</a:t>
            </a:r>
            <a:r>
              <a:rPr lang="ru-RU" dirty="0" smtClean="0"/>
              <a:t>. Абонемент для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заочної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– 1поверх, 1-і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праворуч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Выноска 2 14"/>
          <p:cNvSpPr/>
          <p:nvPr/>
        </p:nvSpPr>
        <p:spPr>
          <a:xfrm>
            <a:off x="3635896" y="2245279"/>
            <a:ext cx="2009147" cy="735652"/>
          </a:xfrm>
          <a:prstGeom prst="borderCallout2">
            <a:avLst>
              <a:gd name="adj1" fmla="val 46026"/>
              <a:gd name="adj2" fmla="val 100104"/>
              <a:gd name="adj3" fmla="val 47352"/>
              <a:gd name="adj4" fmla="val 107280"/>
              <a:gd name="adj5" fmla="val 76063"/>
              <a:gd name="adj6" fmla="val 11492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Абонемент </a:t>
            </a:r>
            <a:r>
              <a:rPr lang="ru-RU" sz="1400" b="1" u="sng" dirty="0" err="1" smtClean="0"/>
              <a:t>художньої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літератури</a:t>
            </a:r>
            <a:endParaRPr lang="ru-RU" sz="1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4" y="2405316"/>
            <a:ext cx="2768748" cy="1701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54146"/>
            <a:ext cx="1550094" cy="2180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89778"/>
            <a:ext cx="2830743" cy="1772907"/>
          </a:xfrm>
          <a:prstGeom prst="rect">
            <a:avLst/>
          </a:prstGeom>
        </p:spPr>
      </p:pic>
      <p:sp>
        <p:nvSpPr>
          <p:cNvPr id="11" name="Выноска 2 10"/>
          <p:cNvSpPr/>
          <p:nvPr/>
        </p:nvSpPr>
        <p:spPr>
          <a:xfrm>
            <a:off x="3263230" y="3239917"/>
            <a:ext cx="1740817" cy="867371"/>
          </a:xfrm>
          <a:prstGeom prst="borderCallout2">
            <a:avLst>
              <a:gd name="adj1" fmla="val 47775"/>
              <a:gd name="adj2" fmla="val 786"/>
              <a:gd name="adj3" fmla="val 47027"/>
              <a:gd name="adj4" fmla="val -9977"/>
              <a:gd name="adj5" fmla="val 211839"/>
              <a:gd name="adj6" fmla="val -1998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Абонемент для </a:t>
            </a:r>
            <a:r>
              <a:rPr lang="ru-RU" sz="1400" b="1" u="sng" dirty="0" err="1" smtClean="0"/>
              <a:t>студентів</a:t>
            </a:r>
            <a:r>
              <a:rPr lang="ru-RU" sz="1400" b="1" u="sng" dirty="0" smtClean="0"/>
              <a:t>  </a:t>
            </a:r>
            <a:r>
              <a:rPr lang="ru-RU" sz="1400" b="1" u="sng" dirty="0" err="1" smtClean="0"/>
              <a:t>заочної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форми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навчання</a:t>
            </a:r>
            <a:endParaRPr lang="ru-RU" sz="1100" b="1" dirty="0"/>
          </a:p>
        </p:txBody>
      </p:sp>
      <p:sp>
        <p:nvSpPr>
          <p:cNvPr id="12" name="Выноска 2 11"/>
          <p:cNvSpPr/>
          <p:nvPr/>
        </p:nvSpPr>
        <p:spPr>
          <a:xfrm>
            <a:off x="183706" y="4620407"/>
            <a:ext cx="1507973" cy="824170"/>
          </a:xfrm>
          <a:prstGeom prst="borderCallout2">
            <a:avLst>
              <a:gd name="adj1" fmla="val 46174"/>
              <a:gd name="adj2" fmla="val 99075"/>
              <a:gd name="adj3" fmla="val 49014"/>
              <a:gd name="adj4" fmla="val 109213"/>
              <a:gd name="adj5" fmla="val 81490"/>
              <a:gd name="adj6" fmla="val 12463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Абонемент </a:t>
            </a:r>
            <a:r>
              <a:rPr lang="ru-RU" sz="1400" b="1" u="sng" dirty="0" err="1" smtClean="0"/>
              <a:t>художньої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літератури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55" y="4620407"/>
            <a:ext cx="2653117" cy="1989838"/>
          </a:xfrm>
          <a:prstGeom prst="rect">
            <a:avLst/>
          </a:prstGeom>
        </p:spPr>
      </p:pic>
      <p:sp>
        <p:nvSpPr>
          <p:cNvPr id="13" name="Выноска 2 12"/>
          <p:cNvSpPr/>
          <p:nvPr/>
        </p:nvSpPr>
        <p:spPr>
          <a:xfrm>
            <a:off x="3707904" y="4270842"/>
            <a:ext cx="2232248" cy="648072"/>
          </a:xfrm>
          <a:prstGeom prst="borderCallout2">
            <a:avLst>
              <a:gd name="adj1" fmla="val 51175"/>
              <a:gd name="adj2" fmla="val -534"/>
              <a:gd name="adj3" fmla="val 49459"/>
              <a:gd name="adj4" fmla="val -8030"/>
              <a:gd name="adj5" fmla="val 165346"/>
              <a:gd name="adj6" fmla="val 21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/>
              <a:t>Постійнодіючі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виставки</a:t>
            </a:r>
            <a:endParaRPr lang="ru-RU"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55" y="5103659"/>
            <a:ext cx="1907704" cy="1430778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5654659" y="5819048"/>
            <a:ext cx="5230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82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1287</TotalTime>
  <Words>396</Words>
  <Application>Microsoft Office PowerPoint</Application>
  <PresentationFormat>Экран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ФОТОПРОГУЛЯНКА  ПО  БІБЛІОТЕЦІ</vt:lpstr>
      <vt:lpstr>1. Головний корпус академії Адміністрація бібліотеки:</vt:lpstr>
      <vt:lpstr>1. Головний корпус академії 1.2.Добідково бібліографічний відділ (ДБВ). Каталоги та картотеки:</vt:lpstr>
      <vt:lpstr>1. Головний корпус академії 1.3.Читальна зала (ОПЛ; НТЛ) </vt:lpstr>
      <vt:lpstr>1. Головний корпус академії 1.4.Відділ обробки та каталогізації літратури. 1.5.Відділ комплектування та обліку літератури. 1.6. Відділ книгосховища </vt:lpstr>
      <vt:lpstr>1. Головний корпус академії 1.7. Абонементи молодших та старших курсів  </vt:lpstr>
      <vt:lpstr>2. Наукова бібліотека  </vt:lpstr>
      <vt:lpstr>3. Читальна зала архітектури</vt:lpstr>
      <vt:lpstr>4. Абонемент художньої літератури 4.1. Абонемент для студентів заочної форми навчання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ОГАСА</dc:title>
  <cp:lastModifiedBy>Анна</cp:lastModifiedBy>
  <cp:revision>71</cp:revision>
  <dcterms:modified xsi:type="dcterms:W3CDTF">2018-04-04T08:06:26Z</dcterms:modified>
</cp:coreProperties>
</file>