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Clear Sans Thin" charset="0"/>
      <p:regular r:id="rId24"/>
    </p:embeddedFont>
    <p:embeddedFont>
      <p:font typeface="Martel Sans Black" charset="0"/>
      <p:regular r:id="rId25"/>
    </p:embeddedFont>
    <p:embeddedFont>
      <p:font typeface="Martel Sans Bold" charset="0"/>
      <p:regular r:id="rId26"/>
    </p:embeddedFont>
    <p:embeddedFont>
      <p:font typeface="Martel Sans Bold Bold" charset="0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Open Sans Light" charset="0"/>
      <p:regular r:id="rId32"/>
    </p:embeddedFont>
    <p:embeddedFont>
      <p:font typeface="Open Sans Light Bold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-27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886950" y="-307216"/>
            <a:ext cx="5903118" cy="1544156"/>
          </a:xfrm>
          <a:prstGeom prst="rect">
            <a:avLst/>
          </a:prstGeom>
          <a:solidFill>
            <a:srgbClr val="E4D4C5">
              <a:alpha val="34901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 l="12136" r="44180"/>
          <a:stretch>
            <a:fillRect/>
          </a:stretch>
        </p:blipFill>
        <p:spPr>
          <a:xfrm>
            <a:off x="9886950" y="1463817"/>
            <a:ext cx="5920974" cy="901368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8813368"/>
            <a:ext cx="5381467" cy="444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4"/>
              </a:lnSpc>
            </a:pPr>
            <a:r>
              <a:rPr lang="en-US" sz="2764" spc="387">
                <a:solidFill>
                  <a:srgbClr val="4D4A46"/>
                </a:solidFill>
                <a:latin typeface="Clear Sans Thin"/>
              </a:rPr>
              <a:t>БІБЛІОТЕКА ОДАБА 2020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45000" y="1771034"/>
            <a:ext cx="6993156" cy="2465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04"/>
              </a:lnSpc>
              <a:spcBef>
                <a:spcPct val="0"/>
              </a:spcBef>
            </a:pPr>
            <a:r>
              <a:rPr lang="en-US" sz="9599" dirty="0">
                <a:solidFill>
                  <a:srgbClr val="000000"/>
                </a:solidFill>
                <a:latin typeface="Martel Sans Black"/>
              </a:rPr>
              <a:t>РОБОТА В</a:t>
            </a:r>
            <a:r>
              <a:rPr lang="en-US" sz="9599" dirty="0">
                <a:solidFill>
                  <a:srgbClr val="000000"/>
                </a:solidFill>
                <a:latin typeface="Martel Sans Black Bold"/>
              </a:rPr>
              <a:t> </a:t>
            </a:r>
            <a:r>
              <a:rPr lang="en-US" sz="9599" b="1" dirty="0">
                <a:solidFill>
                  <a:srgbClr val="000000"/>
                </a:solidFill>
                <a:latin typeface="Martel Sans Black Bold"/>
              </a:rPr>
              <a:t>MENDELEY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3786" y="1330325"/>
            <a:ext cx="16703034" cy="901628"/>
            <a:chOff x="0" y="0"/>
            <a:chExt cx="10587274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0587274" cy="69850"/>
            </a:xfrm>
            <a:custGeom>
              <a:avLst/>
              <a:gdLst/>
              <a:ahLst/>
              <a:cxnLst/>
              <a:rect l="l" t="t" r="r" b="b"/>
              <a:pathLst>
                <a:path w="10587274" h="69850">
                  <a:moveTo>
                    <a:pt x="1029644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587274" y="69850"/>
                  </a:lnTo>
                  <a:lnTo>
                    <a:pt x="10587274" y="0"/>
                  </a:lnTo>
                  <a:close/>
                </a:path>
              </a:pathLst>
            </a:custGeom>
            <a:solidFill>
              <a:srgbClr val="E4D4C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3786" y="2450446"/>
            <a:ext cx="8011411" cy="6624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5"/>
          <p:cNvSpPr txBox="1"/>
          <p:nvPr/>
        </p:nvSpPr>
        <p:spPr>
          <a:xfrm>
            <a:off x="713786" y="942975"/>
            <a:ext cx="959097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000000"/>
                </a:solidFill>
                <a:latin typeface="Martel Sans Bold"/>
              </a:rPr>
              <a:t>Установка</a:t>
            </a:r>
            <a:r>
              <a:rPr lang="en-US" sz="40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Martel Sans Bold"/>
              </a:rPr>
              <a:t>модуля</a:t>
            </a:r>
            <a:r>
              <a:rPr lang="en-US" sz="40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Martel Sans Bold"/>
              </a:rPr>
              <a:t>на</a:t>
            </a:r>
            <a:r>
              <a:rPr lang="en-US" sz="4000" b="1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Martel Sans Bold"/>
              </a:rPr>
              <a:t>комп'ютер</a:t>
            </a:r>
            <a:endParaRPr lang="en-US" sz="4000" b="1" dirty="0">
              <a:solidFill>
                <a:srgbClr val="000000"/>
              </a:solidFill>
              <a:latin typeface="Martel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39238" y="4651375"/>
            <a:ext cx="9525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9065302" y="3619817"/>
            <a:ext cx="8351517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400" dirty="0">
                <a:solidFill>
                  <a:srgbClr val="000000"/>
                </a:solidFill>
                <a:latin typeface="Martel Sans Bold"/>
              </a:rPr>
              <a:t>2.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Після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закінчення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установки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з'являється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віконце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де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треба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ввести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раніше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зазначений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нами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(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для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створення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профілю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)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пошту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і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пароль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.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Натискаємо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Sign In: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3786" y="1330325"/>
            <a:ext cx="16703034" cy="901628"/>
            <a:chOff x="0" y="0"/>
            <a:chExt cx="10587274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0587274" cy="69850"/>
            </a:xfrm>
            <a:custGeom>
              <a:avLst/>
              <a:gdLst/>
              <a:ahLst/>
              <a:cxnLst/>
              <a:rect l="l" t="t" r="r" b="b"/>
              <a:pathLst>
                <a:path w="10587274" h="69850">
                  <a:moveTo>
                    <a:pt x="1029644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587274" y="69850"/>
                  </a:lnTo>
                  <a:lnTo>
                    <a:pt x="10587274" y="0"/>
                  </a:lnTo>
                  <a:close/>
                </a:path>
              </a:pathLst>
            </a:custGeom>
            <a:solidFill>
              <a:srgbClr val="E4D4C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5088" y="2928532"/>
            <a:ext cx="8430214" cy="4521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5"/>
          <p:cNvSpPr txBox="1"/>
          <p:nvPr/>
        </p:nvSpPr>
        <p:spPr>
          <a:xfrm>
            <a:off x="635088" y="942975"/>
            <a:ext cx="959097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000000"/>
                </a:solidFill>
                <a:latin typeface="Martel Sans Bold"/>
              </a:rPr>
              <a:t>Установка</a:t>
            </a:r>
            <a:r>
              <a:rPr lang="en-US" sz="40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Martel Sans Bold"/>
              </a:rPr>
              <a:t>модуля</a:t>
            </a:r>
            <a:r>
              <a:rPr lang="en-US" sz="40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Martel Sans Bold"/>
              </a:rPr>
              <a:t>на</a:t>
            </a:r>
            <a:r>
              <a:rPr lang="en-US" sz="4000" b="1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Martel Sans Bold"/>
              </a:rPr>
              <a:t>комп'ютер</a:t>
            </a:r>
            <a:endParaRPr lang="en-US" sz="4000" b="1" dirty="0">
              <a:solidFill>
                <a:srgbClr val="000000"/>
              </a:solidFill>
              <a:latin typeface="Martel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370233" y="2419667"/>
            <a:ext cx="7889067" cy="553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ru-RU" sz="3400" dirty="0">
                <a:solidFill>
                  <a:srgbClr val="000000"/>
                </a:solidFill>
                <a:latin typeface="Martel Sans Bold"/>
              </a:rPr>
              <a:t>3</a:t>
            </a:r>
            <a:r>
              <a:rPr lang="en-US" sz="3400" dirty="0" smtClean="0">
                <a:solidFill>
                  <a:srgbClr val="000000"/>
                </a:solidFill>
                <a:latin typeface="Martel Sans Bold"/>
              </a:rPr>
              <a:t>.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Відкривається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домашній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профіль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Mendeley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доступ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до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нього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можна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здійснити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і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віддалено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встановивши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його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на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будь-якому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комп'ютері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(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через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логін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і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пароль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).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Вікно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пропонує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встановити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додаток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для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Word,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для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простоти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складання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списку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використаних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джерел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літератури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за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вимогами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журналів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3786" y="1330325"/>
            <a:ext cx="16703034" cy="901628"/>
            <a:chOff x="0" y="0"/>
            <a:chExt cx="10587274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0587274" cy="69850"/>
            </a:xfrm>
            <a:custGeom>
              <a:avLst/>
              <a:gdLst/>
              <a:ahLst/>
              <a:cxnLst/>
              <a:rect l="l" t="t" r="r" b="b"/>
              <a:pathLst>
                <a:path w="10587274" h="69850">
                  <a:moveTo>
                    <a:pt x="1029644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587274" y="69850"/>
                  </a:lnTo>
                  <a:lnTo>
                    <a:pt x="10587274" y="0"/>
                  </a:lnTo>
                  <a:close/>
                </a:path>
              </a:pathLst>
            </a:custGeom>
            <a:solidFill>
              <a:srgbClr val="E4D4C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495698" y="2388779"/>
            <a:ext cx="7921122" cy="5509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5"/>
          <p:cNvSpPr txBox="1"/>
          <p:nvPr/>
        </p:nvSpPr>
        <p:spPr>
          <a:xfrm>
            <a:off x="713786" y="942975"/>
            <a:ext cx="12057807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Martel Sans Bold"/>
              </a:rPr>
              <a:t>Установка доповнення для Microsoft Word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2483" y="3919221"/>
            <a:ext cx="8351517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70" lvl="1" algn="just">
              <a:lnSpc>
                <a:spcPts val="4760"/>
              </a:lnSpc>
              <a:spcBef>
                <a:spcPct val="0"/>
              </a:spcBef>
            </a:pPr>
            <a:r>
              <a:rPr lang="ru-RU" sz="3400" dirty="0" smtClean="0">
                <a:solidFill>
                  <a:srgbClr val="000000"/>
                </a:solidFill>
                <a:latin typeface="Martel Sans Bold"/>
              </a:rPr>
              <a:t>4.</a:t>
            </a:r>
            <a:r>
              <a:rPr lang="en-US" sz="3400" dirty="0" smtClean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Martel Sans Bold"/>
              </a:rPr>
              <a:t>На</a:t>
            </a:r>
            <a:r>
              <a:rPr lang="uk-UA" sz="3400" dirty="0" smtClean="0">
                <a:solidFill>
                  <a:srgbClr val="000000"/>
                </a:solidFill>
                <a:latin typeface="Martel Sans Bold"/>
              </a:rPr>
              <a:t>тискаємо</a:t>
            </a:r>
            <a:r>
              <a:rPr lang="en-US" sz="3400" dirty="0" smtClean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Install Now у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спливаючому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вікні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після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установки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Mendeley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установка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проходить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автоматично</a:t>
            </a:r>
            <a:endParaRPr lang="en-US" sz="3400" dirty="0">
              <a:solidFill>
                <a:srgbClr val="000000"/>
              </a:solidFill>
              <a:latin typeface="Martel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3786" y="1330325"/>
            <a:ext cx="16703034" cy="901628"/>
            <a:chOff x="0" y="0"/>
            <a:chExt cx="10587274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0587274" cy="69850"/>
            </a:xfrm>
            <a:custGeom>
              <a:avLst/>
              <a:gdLst/>
              <a:ahLst/>
              <a:cxnLst/>
              <a:rect l="l" t="t" r="r" b="b"/>
              <a:pathLst>
                <a:path w="10587274" h="69850">
                  <a:moveTo>
                    <a:pt x="1029644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587274" y="69850"/>
                  </a:lnTo>
                  <a:lnTo>
                    <a:pt x="10587274" y="0"/>
                  </a:lnTo>
                  <a:close/>
                </a:path>
              </a:pathLst>
            </a:custGeom>
            <a:solidFill>
              <a:srgbClr val="E4D4C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720859" y="2231953"/>
            <a:ext cx="2695961" cy="6106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693520" y="5285210"/>
            <a:ext cx="6375319" cy="4272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6"/>
          <p:cNvSpPr txBox="1"/>
          <p:nvPr/>
        </p:nvSpPr>
        <p:spPr>
          <a:xfrm>
            <a:off x="713786" y="942975"/>
            <a:ext cx="993213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000000"/>
                </a:solidFill>
                <a:latin typeface="Martel Sans Bold"/>
              </a:rPr>
              <a:t>Установка</a:t>
            </a:r>
            <a:r>
              <a:rPr lang="en-US" sz="40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Martel Sans Bold"/>
              </a:rPr>
              <a:t>доповнення</a:t>
            </a:r>
            <a:r>
              <a:rPr lang="en-US" sz="40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Martel Sans Bold"/>
              </a:rPr>
              <a:t>для</a:t>
            </a:r>
            <a:r>
              <a:rPr lang="en-US" sz="4000" b="1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Martel Sans Bold"/>
              </a:rPr>
              <a:t>браузера</a:t>
            </a:r>
            <a:endParaRPr lang="en-US" sz="4000" b="1" dirty="0">
              <a:solidFill>
                <a:srgbClr val="000000"/>
              </a:solidFill>
              <a:latin typeface="Martel Sans Bold"/>
            </a:endParaRPr>
          </a:p>
        </p:txBody>
      </p:sp>
      <p:grpSp>
        <p:nvGrpSpPr>
          <p:cNvPr id="7" name="Group 7"/>
          <p:cNvGrpSpPr/>
          <p:nvPr/>
        </p:nvGrpSpPr>
        <p:grpSpPr>
          <a:xfrm rot="-3433183">
            <a:off x="10836031" y="5671996"/>
            <a:ext cx="7689203" cy="240051"/>
            <a:chOff x="0" y="0"/>
            <a:chExt cx="51256781" cy="16002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1256781" cy="1600200"/>
            </a:xfrm>
            <a:custGeom>
              <a:avLst/>
              <a:gdLst/>
              <a:ahLst/>
              <a:cxnLst/>
              <a:rect l="l" t="t" r="r" b="b"/>
              <a:pathLst>
                <a:path w="51256781" h="1600200">
                  <a:moveTo>
                    <a:pt x="50917692" y="491490"/>
                  </a:moveTo>
                  <a:lnTo>
                    <a:pt x="50807200" y="392430"/>
                  </a:lnTo>
                  <a:lnTo>
                    <a:pt x="50375400" y="0"/>
                  </a:lnTo>
                  <a:lnTo>
                    <a:pt x="49862321" y="0"/>
                  </a:lnTo>
                  <a:lnTo>
                    <a:pt x="50294121" y="392430"/>
                  </a:lnTo>
                  <a:lnTo>
                    <a:pt x="0" y="392430"/>
                  </a:lnTo>
                  <a:lnTo>
                    <a:pt x="241300" y="789940"/>
                  </a:lnTo>
                  <a:lnTo>
                    <a:pt x="0" y="1207770"/>
                  </a:lnTo>
                  <a:lnTo>
                    <a:pt x="50294121" y="1207770"/>
                  </a:lnTo>
                  <a:lnTo>
                    <a:pt x="49862321" y="1600200"/>
                  </a:lnTo>
                  <a:lnTo>
                    <a:pt x="50375403" y="1600200"/>
                  </a:lnTo>
                  <a:lnTo>
                    <a:pt x="50807203" y="1207770"/>
                  </a:lnTo>
                  <a:lnTo>
                    <a:pt x="50917692" y="1108710"/>
                  </a:lnTo>
                  <a:lnTo>
                    <a:pt x="51256781" y="8001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713786" y="2690431"/>
            <a:ext cx="1372224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  <a:spcBef>
                <a:spcPct val="0"/>
              </a:spcBef>
            </a:pP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Також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можна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встановити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для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браузера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Martel Sans Bold"/>
              </a:rPr>
              <a:t>додатковий</a:t>
            </a:r>
            <a:r>
              <a:rPr lang="en-US" sz="3400" b="1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Martel Sans Bold"/>
              </a:rPr>
              <a:t>значок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який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Martel Sans Bold"/>
              </a:rPr>
              <a:t>прискорить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збереження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вподобаних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Martel Sans Bold"/>
              </a:rPr>
              <a:t>робіт</a:t>
            </a:r>
            <a:endParaRPr lang="en-US" sz="3400" dirty="0">
              <a:solidFill>
                <a:srgbClr val="000000"/>
              </a:solidFill>
              <a:latin typeface="Martel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13786" y="4676834"/>
            <a:ext cx="11553123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На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сайті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натискаємо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Mendeley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Web Importer Install</a:t>
            </a:r>
          </a:p>
          <a:p>
            <a:pPr algn="just">
              <a:lnSpc>
                <a:spcPts val="4759"/>
              </a:lnSpc>
            </a:pPr>
            <a:r>
              <a:rPr lang="en-US" sz="3400" dirty="0">
                <a:solidFill>
                  <a:srgbClr val="000000"/>
                </a:solidFill>
                <a:latin typeface="Martel Sans Bold"/>
              </a:rPr>
              <a:t>Chrome browser extension.</a:t>
            </a:r>
          </a:p>
          <a:p>
            <a:pPr algn="just">
              <a:lnSpc>
                <a:spcPts val="4759"/>
              </a:lnSpc>
            </a:pPr>
            <a:endParaRPr lang="uk-UA" sz="3400" dirty="0" smtClean="0">
              <a:solidFill>
                <a:srgbClr val="000000"/>
              </a:solidFill>
              <a:latin typeface="Martel Sans Bold"/>
            </a:endParaRPr>
          </a:p>
          <a:p>
            <a:pPr algn="just">
              <a:lnSpc>
                <a:spcPts val="4759"/>
              </a:lnSpc>
            </a:pPr>
            <a:r>
              <a:rPr lang="en-US" sz="3400" dirty="0" err="1" smtClean="0">
                <a:solidFill>
                  <a:srgbClr val="000000"/>
                </a:solidFill>
                <a:latin typeface="Martel Sans Bold"/>
              </a:rPr>
              <a:t>Браузер</a:t>
            </a:r>
            <a:r>
              <a:rPr lang="en-US" sz="3400" dirty="0" smtClean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запитує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дозвіл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на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</a:p>
          <a:p>
            <a:pPr algn="just">
              <a:lnSpc>
                <a:spcPts val="4759"/>
              </a:lnSpc>
            </a:pP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установку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доповнення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і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проходить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</a:p>
          <a:p>
            <a:pPr algn="just">
              <a:lnSpc>
                <a:spcPts val="4759"/>
              </a:lnSpc>
            </a:pP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автоматичне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завантаження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3786" y="1330325"/>
            <a:ext cx="16703034" cy="901628"/>
            <a:chOff x="0" y="0"/>
            <a:chExt cx="10587274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0587274" cy="69850"/>
            </a:xfrm>
            <a:custGeom>
              <a:avLst/>
              <a:gdLst/>
              <a:ahLst/>
              <a:cxnLst/>
              <a:rect l="l" t="t" r="r" b="b"/>
              <a:pathLst>
                <a:path w="10587274" h="69850">
                  <a:moveTo>
                    <a:pt x="1029644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587274" y="69850"/>
                  </a:lnTo>
                  <a:lnTo>
                    <a:pt x="10587274" y="0"/>
                  </a:lnTo>
                  <a:close/>
                </a:path>
              </a:pathLst>
            </a:custGeom>
            <a:solidFill>
              <a:srgbClr val="E4D4C5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089179" y="4023266"/>
            <a:ext cx="363645" cy="85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6"/>
              </a:lnSpc>
              <a:spcBef>
                <a:spcPct val="0"/>
              </a:spcBef>
            </a:pPr>
            <a:r>
              <a:rPr lang="en-US" sz="5012">
                <a:solidFill>
                  <a:srgbClr val="000000"/>
                </a:solidFill>
                <a:latin typeface="Open Sans Light"/>
              </a:rPr>
              <a:t>2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" r="11"/>
          <a:stretch>
            <a:fillRect/>
          </a:stretch>
        </p:blipFill>
        <p:spPr>
          <a:xfrm>
            <a:off x="3484896" y="2231953"/>
            <a:ext cx="11318208" cy="5446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37847" y="2623885"/>
            <a:ext cx="1135865" cy="79601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699989" y="8077835"/>
            <a:ext cx="14888021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 dirty="0">
                <a:solidFill>
                  <a:srgbClr val="000000"/>
                </a:solidFill>
                <a:latin typeface="Martel Sans Bold"/>
              </a:rPr>
              <a:t>1.Відбираємо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необхідну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літературу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(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проставляємо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галочки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на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документах</a:t>
            </a:r>
            <a:r>
              <a:rPr lang="en-US" sz="3400" dirty="0" smtClean="0">
                <a:solidFill>
                  <a:srgbClr val="000000"/>
                </a:solidFill>
                <a:latin typeface="Martel Sans Bold"/>
              </a:rPr>
              <a:t>) </a:t>
            </a:r>
            <a:endParaRPr lang="en-US" sz="3400" dirty="0">
              <a:solidFill>
                <a:srgbClr val="000000"/>
              </a:solidFill>
              <a:latin typeface="Martel Sans Bold"/>
            </a:endParaR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 dirty="0">
                <a:solidFill>
                  <a:srgbClr val="000000"/>
                </a:solidFill>
                <a:latin typeface="Martel Sans Bold"/>
              </a:rPr>
              <a:t>2.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Зверху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на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панелі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натискаємо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Martel Sans Bold"/>
              </a:rPr>
              <a:t>текстовий</a:t>
            </a:r>
            <a:r>
              <a:rPr lang="en-US" sz="3400" b="1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Martel Sans Bold"/>
              </a:rPr>
              <a:t>експорт</a:t>
            </a:r>
            <a:endParaRPr lang="en-US" sz="3400" b="1" dirty="0">
              <a:solidFill>
                <a:srgbClr val="000000"/>
              </a:solidFill>
              <a:latin typeface="Martel Sans Bold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3539188" y="6297982"/>
            <a:ext cx="452657" cy="452657"/>
          </a:xfrm>
          <a:prstGeom prst="rect">
            <a:avLst/>
          </a:prstGeom>
          <a:ln>
            <a:noFill/>
          </a:ln>
        </p:spPr>
      </p:pic>
      <p:sp>
        <p:nvSpPr>
          <p:cNvPr id="13" name="TextBox 13"/>
          <p:cNvSpPr txBox="1"/>
          <p:nvPr/>
        </p:nvSpPr>
        <p:spPr>
          <a:xfrm>
            <a:off x="713786" y="1092164"/>
            <a:ext cx="993213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000000"/>
                </a:solidFill>
                <a:latin typeface="Martel Sans Bold"/>
              </a:rPr>
              <a:t>Додавання</a:t>
            </a:r>
            <a:r>
              <a:rPr lang="en-US" sz="40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Martel Sans Bold"/>
              </a:rPr>
              <a:t>літератури</a:t>
            </a:r>
            <a:r>
              <a:rPr lang="en-US" sz="4000" dirty="0">
                <a:solidFill>
                  <a:srgbClr val="000000"/>
                </a:solidFill>
                <a:latin typeface="Martel Sans Bold"/>
              </a:rPr>
              <a:t> з </a:t>
            </a:r>
            <a:r>
              <a:rPr lang="en-US" sz="4000" b="1" dirty="0">
                <a:solidFill>
                  <a:srgbClr val="000000"/>
                </a:solidFill>
                <a:latin typeface="Martel Sans Bold"/>
              </a:rPr>
              <a:t>БД</a:t>
            </a:r>
            <a:r>
              <a:rPr lang="en-US" sz="4000" dirty="0">
                <a:solidFill>
                  <a:srgbClr val="000000"/>
                </a:solidFill>
                <a:latin typeface="Martel Sans Bold"/>
              </a:rPr>
              <a:t> Scopus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61519" y="7200102"/>
            <a:ext cx="363645" cy="85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6"/>
              </a:lnSpc>
              <a:spcBef>
                <a:spcPct val="0"/>
              </a:spcBef>
            </a:pPr>
            <a:r>
              <a:rPr lang="en-US" sz="5012">
                <a:solidFill>
                  <a:srgbClr val="000000"/>
                </a:solidFill>
                <a:latin typeface="Open Sans Light"/>
              </a:rPr>
              <a:t>1</a:t>
            </a:r>
          </a:p>
        </p:txBody>
      </p:sp>
      <p:grpSp>
        <p:nvGrpSpPr>
          <p:cNvPr id="8" name="Group 8"/>
          <p:cNvGrpSpPr/>
          <p:nvPr/>
        </p:nvGrpSpPr>
        <p:grpSpPr>
          <a:xfrm rot="-2617511">
            <a:off x="1788739" y="4009776"/>
            <a:ext cx="2823542" cy="480027"/>
            <a:chOff x="0" y="0"/>
            <a:chExt cx="8956763" cy="15227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956763" cy="1522730"/>
            </a:xfrm>
            <a:custGeom>
              <a:avLst/>
              <a:gdLst/>
              <a:ahLst/>
              <a:cxnLst/>
              <a:rect l="l" t="t" r="r" b="b"/>
              <a:pathLst>
                <a:path w="8956763" h="1522730">
                  <a:moveTo>
                    <a:pt x="8956763" y="760730"/>
                  </a:moveTo>
                  <a:lnTo>
                    <a:pt x="8196033" y="0"/>
                  </a:lnTo>
                  <a:lnTo>
                    <a:pt x="8528773" y="648970"/>
                  </a:lnTo>
                  <a:lnTo>
                    <a:pt x="8196033" y="655320"/>
                  </a:lnTo>
                  <a:lnTo>
                    <a:pt x="0" y="755650"/>
                  </a:lnTo>
                  <a:lnTo>
                    <a:pt x="8196033" y="866140"/>
                  </a:lnTo>
                  <a:lnTo>
                    <a:pt x="8528773" y="872490"/>
                  </a:lnTo>
                  <a:lnTo>
                    <a:pt x="8196033" y="152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 rot="-2773086">
            <a:off x="1673051" y="7266331"/>
            <a:ext cx="2260355" cy="480027"/>
            <a:chOff x="0" y="0"/>
            <a:chExt cx="7170236" cy="15227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170236" cy="1522730"/>
            </a:xfrm>
            <a:custGeom>
              <a:avLst/>
              <a:gdLst/>
              <a:ahLst/>
              <a:cxnLst/>
              <a:rect l="l" t="t" r="r" b="b"/>
              <a:pathLst>
                <a:path w="7170236" h="1522730">
                  <a:moveTo>
                    <a:pt x="7170236" y="760730"/>
                  </a:moveTo>
                  <a:lnTo>
                    <a:pt x="6409506" y="0"/>
                  </a:lnTo>
                  <a:lnTo>
                    <a:pt x="6742246" y="648970"/>
                  </a:lnTo>
                  <a:lnTo>
                    <a:pt x="6409506" y="655320"/>
                  </a:lnTo>
                  <a:lnTo>
                    <a:pt x="0" y="755650"/>
                  </a:lnTo>
                  <a:lnTo>
                    <a:pt x="6409506" y="866140"/>
                  </a:lnTo>
                  <a:lnTo>
                    <a:pt x="6742246" y="872490"/>
                  </a:lnTo>
                  <a:lnTo>
                    <a:pt x="6409506" y="152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3786" y="1330325"/>
            <a:ext cx="16703034" cy="901628"/>
            <a:chOff x="0" y="0"/>
            <a:chExt cx="10587274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0587274" cy="69850"/>
            </a:xfrm>
            <a:custGeom>
              <a:avLst/>
              <a:gdLst/>
              <a:ahLst/>
              <a:cxnLst/>
              <a:rect l="l" t="t" r="r" b="b"/>
              <a:pathLst>
                <a:path w="10587274" h="69850">
                  <a:moveTo>
                    <a:pt x="1029644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587274" y="69850"/>
                  </a:lnTo>
                  <a:lnTo>
                    <a:pt x="10587274" y="0"/>
                  </a:lnTo>
                  <a:close/>
                </a:path>
              </a:pathLst>
            </a:custGeom>
            <a:solidFill>
              <a:srgbClr val="E4D4C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>
          <a:xfrm>
            <a:off x="11366884" y="2231953"/>
            <a:ext cx="5892416" cy="2911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681209" y="3373402"/>
            <a:ext cx="2123325" cy="14880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 l="45" r="45"/>
          <a:stretch>
            <a:fillRect/>
          </a:stretch>
        </p:blipFill>
        <p:spPr>
          <a:xfrm>
            <a:off x="713786" y="4983519"/>
            <a:ext cx="8893927" cy="4724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7"/>
          <p:cNvSpPr txBox="1"/>
          <p:nvPr/>
        </p:nvSpPr>
        <p:spPr>
          <a:xfrm>
            <a:off x="774263" y="3043496"/>
            <a:ext cx="877297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 dirty="0">
                <a:solidFill>
                  <a:srgbClr val="000000"/>
                </a:solidFill>
                <a:latin typeface="Martel Sans Bold"/>
              </a:rPr>
              <a:t>3.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Обираємо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експортувати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в </a:t>
            </a:r>
            <a:r>
              <a:rPr lang="en-US" sz="3400" dirty="0" err="1" smtClean="0">
                <a:solidFill>
                  <a:srgbClr val="000000"/>
                </a:solidFill>
                <a:latin typeface="Martel Sans Bold"/>
              </a:rPr>
              <a:t>Mendeley</a:t>
            </a:r>
            <a:endParaRPr lang="en-US" sz="3400" dirty="0">
              <a:solidFill>
                <a:srgbClr val="000000"/>
              </a:solidFill>
              <a:latin typeface="Martel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13786" y="1092164"/>
            <a:ext cx="993213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000000"/>
                </a:solidFill>
                <a:latin typeface="Martel Sans Bold"/>
              </a:rPr>
              <a:t>Додавання</a:t>
            </a:r>
            <a:r>
              <a:rPr lang="en-US" sz="40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Martel Sans Bold"/>
              </a:rPr>
              <a:t>літератури</a:t>
            </a:r>
            <a:r>
              <a:rPr lang="en-US" sz="4000" dirty="0">
                <a:solidFill>
                  <a:srgbClr val="000000"/>
                </a:solidFill>
                <a:latin typeface="Martel Sans Bold"/>
              </a:rPr>
              <a:t> з </a:t>
            </a:r>
            <a:r>
              <a:rPr lang="en-US" sz="4000" b="1" dirty="0">
                <a:solidFill>
                  <a:srgbClr val="000000"/>
                </a:solidFill>
                <a:latin typeface="Martel Sans Bold"/>
              </a:rPr>
              <a:t>БД</a:t>
            </a:r>
            <a:r>
              <a:rPr lang="en-US" sz="4000" dirty="0">
                <a:solidFill>
                  <a:srgbClr val="000000"/>
                </a:solidFill>
                <a:latin typeface="Martel Sans Bold"/>
              </a:rPr>
              <a:t> Scopus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26606" y="6722399"/>
            <a:ext cx="8772971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Усі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відобрані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статті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відобразяться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400" dirty="0">
                <a:solidFill>
                  <a:srgbClr val="000000"/>
                </a:solidFill>
                <a:latin typeface="Martel Sans Bold"/>
              </a:rPr>
              <a:t>в </a:t>
            </a:r>
            <a:r>
              <a:rPr lang="en-US" sz="3400" dirty="0" err="1" smtClean="0">
                <a:solidFill>
                  <a:srgbClr val="000000"/>
                </a:solidFill>
                <a:latin typeface="Martel Sans Bold"/>
              </a:rPr>
              <a:t>Mendeley</a:t>
            </a:r>
            <a:endParaRPr lang="en-US" sz="3400" dirty="0">
              <a:solidFill>
                <a:srgbClr val="000000"/>
              </a:solidFill>
              <a:latin typeface="Martel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18" r="18"/>
          <a:stretch>
            <a:fillRect/>
          </a:stretch>
        </p:blipFill>
        <p:spPr>
          <a:xfrm>
            <a:off x="3497272" y="2157793"/>
            <a:ext cx="11293456" cy="5971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 3"/>
          <p:cNvGrpSpPr/>
          <p:nvPr/>
        </p:nvGrpSpPr>
        <p:grpSpPr>
          <a:xfrm>
            <a:off x="713786" y="1330325"/>
            <a:ext cx="16703034" cy="901628"/>
            <a:chOff x="0" y="0"/>
            <a:chExt cx="10587274" cy="571500"/>
          </a:xfrm>
        </p:grpSpPr>
        <p:sp>
          <p:nvSpPr>
            <p:cNvPr id="4" name="Freeform 4"/>
            <p:cNvSpPr/>
            <p:nvPr/>
          </p:nvSpPr>
          <p:spPr>
            <a:xfrm>
              <a:off x="0" y="255270"/>
              <a:ext cx="10587274" cy="69850"/>
            </a:xfrm>
            <a:custGeom>
              <a:avLst/>
              <a:gdLst/>
              <a:ahLst/>
              <a:cxnLst/>
              <a:rect l="l" t="t" r="r" b="b"/>
              <a:pathLst>
                <a:path w="10587274" h="69850">
                  <a:moveTo>
                    <a:pt x="1029644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587274" y="69850"/>
                  </a:lnTo>
                  <a:lnTo>
                    <a:pt x="10587274" y="0"/>
                  </a:lnTo>
                  <a:close/>
                </a:path>
              </a:pathLst>
            </a:custGeom>
            <a:solidFill>
              <a:srgbClr val="E4D4C5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13786" y="1092164"/>
            <a:ext cx="9932135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Martel Sans Bold"/>
              </a:rPr>
              <a:t>Додавання посилань в MS Word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757514" y="8677910"/>
            <a:ext cx="877297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5020" lvl="1" indent="-514350" algn="ctr">
              <a:lnSpc>
                <a:spcPts val="4759"/>
              </a:lnSpc>
              <a:spcBef>
                <a:spcPct val="0"/>
              </a:spcBef>
              <a:buAutoNum type="arabicPeriod"/>
            </a:pPr>
            <a:r>
              <a:rPr lang="en-US" sz="3400" dirty="0" err="1" smtClean="0">
                <a:solidFill>
                  <a:srgbClr val="000000"/>
                </a:solidFill>
                <a:latin typeface="Martel Sans Bold"/>
              </a:rPr>
              <a:t>Заходимо</a:t>
            </a:r>
            <a:r>
              <a:rPr lang="en-US" sz="3400" dirty="0" smtClean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в Word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та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друкуємо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Martel Sans Bold"/>
              </a:rPr>
              <a:t>статтю</a:t>
            </a:r>
            <a:r>
              <a:rPr lang="en-US" sz="3400" dirty="0" smtClean="0">
                <a:solidFill>
                  <a:srgbClr val="000000"/>
                </a:solidFill>
                <a:latin typeface="Martel Sans Bold"/>
              </a:rPr>
              <a:t> </a:t>
            </a:r>
            <a:endParaRPr lang="en-US" sz="3400" dirty="0">
              <a:solidFill>
                <a:srgbClr val="000000"/>
              </a:solidFill>
              <a:latin typeface="Martel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87809" y="2517588"/>
            <a:ext cx="15112381" cy="3214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 l="45297" t="18105" r="23927" b="53350"/>
          <a:stretch>
            <a:fillRect/>
          </a:stretch>
        </p:blipFill>
        <p:spPr>
          <a:xfrm>
            <a:off x="12496800" y="5354049"/>
            <a:ext cx="5247963" cy="2587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 3"/>
          <p:cNvGrpSpPr/>
          <p:nvPr/>
        </p:nvGrpSpPr>
        <p:grpSpPr>
          <a:xfrm>
            <a:off x="713786" y="1330325"/>
            <a:ext cx="16703034" cy="901628"/>
            <a:chOff x="0" y="0"/>
            <a:chExt cx="10587274" cy="571500"/>
          </a:xfrm>
        </p:grpSpPr>
        <p:sp>
          <p:nvSpPr>
            <p:cNvPr id="4" name="Freeform 4"/>
            <p:cNvSpPr/>
            <p:nvPr/>
          </p:nvSpPr>
          <p:spPr>
            <a:xfrm>
              <a:off x="0" y="255270"/>
              <a:ext cx="10587274" cy="69850"/>
            </a:xfrm>
            <a:custGeom>
              <a:avLst/>
              <a:gdLst/>
              <a:ahLst/>
              <a:cxnLst/>
              <a:rect l="l" t="t" r="r" b="b"/>
              <a:pathLst>
                <a:path w="10587274" h="69850">
                  <a:moveTo>
                    <a:pt x="1029644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587274" y="69850"/>
                  </a:lnTo>
                  <a:lnTo>
                    <a:pt x="10587274" y="0"/>
                  </a:lnTo>
                  <a:close/>
                </a:path>
              </a:pathLst>
            </a:custGeom>
            <a:solidFill>
              <a:srgbClr val="E4D4C5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3273503" y="3445003"/>
            <a:ext cx="2712960" cy="135865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13786" y="1092164"/>
            <a:ext cx="9932135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Martel Sans Bold"/>
              </a:rPr>
              <a:t>Додавання посилань в MS Word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3000" y="7114971"/>
            <a:ext cx="1048405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uk-UA" sz="3400" dirty="0">
                <a:solidFill>
                  <a:srgbClr val="000000"/>
                </a:solidFill>
                <a:latin typeface="Martel Sans Bold"/>
              </a:rPr>
              <a:t>2</a:t>
            </a:r>
            <a:r>
              <a:rPr lang="en-US" sz="3400" dirty="0" smtClean="0">
                <a:solidFill>
                  <a:srgbClr val="000000"/>
                </a:solidFill>
                <a:latin typeface="Martel Sans Bold"/>
              </a:rPr>
              <a:t>.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На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вкладці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"</a:t>
            </a:r>
            <a:r>
              <a:rPr lang="en-US" sz="3400" b="1" dirty="0" err="1">
                <a:solidFill>
                  <a:srgbClr val="000000"/>
                </a:solidFill>
                <a:latin typeface="Martel Sans Bold"/>
              </a:rPr>
              <a:t>Ссылки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"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обираємо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Martel Sans Bold"/>
              </a:rPr>
              <a:t>стиль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за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яким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треба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Martel Sans Bold"/>
              </a:rPr>
              <a:t>оформити</a:t>
            </a:r>
            <a:endParaRPr lang="en-US" sz="3400" dirty="0">
              <a:solidFill>
                <a:srgbClr val="000000"/>
              </a:solidFill>
              <a:latin typeface="Martel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608963" y="2894607"/>
            <a:ext cx="363645" cy="85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6"/>
              </a:lnSpc>
              <a:spcBef>
                <a:spcPct val="0"/>
              </a:spcBef>
            </a:pPr>
            <a:r>
              <a:rPr lang="en-US" sz="5012">
                <a:solidFill>
                  <a:srgbClr val="000000"/>
                </a:solidFill>
                <a:latin typeface="Open Sans Light Bold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3786" y="1330325"/>
            <a:ext cx="16703034" cy="901628"/>
            <a:chOff x="0" y="0"/>
            <a:chExt cx="10587274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0587274" cy="69850"/>
            </a:xfrm>
            <a:custGeom>
              <a:avLst/>
              <a:gdLst/>
              <a:ahLst/>
              <a:cxnLst/>
              <a:rect l="l" t="t" r="r" b="b"/>
              <a:pathLst>
                <a:path w="10587274" h="69850">
                  <a:moveTo>
                    <a:pt x="1029644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587274" y="69850"/>
                  </a:lnTo>
                  <a:lnTo>
                    <a:pt x="10587274" y="0"/>
                  </a:lnTo>
                  <a:close/>
                </a:path>
              </a:pathLst>
            </a:custGeom>
            <a:solidFill>
              <a:srgbClr val="E4D4C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3786" y="2626098"/>
            <a:ext cx="9153080" cy="194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00750" y="2927054"/>
            <a:ext cx="1200150" cy="120015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13786" y="1092164"/>
            <a:ext cx="993213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92175">
              <a:lnSpc>
                <a:spcPts val="560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000000"/>
                </a:solidFill>
                <a:latin typeface="Martel Sans Bold"/>
              </a:rPr>
              <a:t>Додавання</a:t>
            </a:r>
            <a:r>
              <a:rPr lang="en-US" sz="40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Martel Sans Bold"/>
              </a:rPr>
              <a:t>посилань</a:t>
            </a:r>
            <a:r>
              <a:rPr lang="en-US" sz="4000" dirty="0">
                <a:solidFill>
                  <a:srgbClr val="000000"/>
                </a:solidFill>
                <a:latin typeface="Martel Sans Bold"/>
              </a:rPr>
              <a:t> в MS Word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675205" y="3341411"/>
            <a:ext cx="363645" cy="785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6"/>
              </a:lnSpc>
              <a:spcBef>
                <a:spcPct val="0"/>
              </a:spcBef>
            </a:pPr>
            <a:r>
              <a:rPr lang="en-US" sz="3400" dirty="0">
                <a:solidFill>
                  <a:srgbClr val="000000"/>
                </a:solidFill>
                <a:latin typeface="Open Sans Light Bold"/>
              </a:rPr>
              <a:t>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30511" y="3310121"/>
            <a:ext cx="7055059" cy="579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400" dirty="0">
                <a:solidFill>
                  <a:srgbClr val="000000"/>
                </a:solidFill>
                <a:latin typeface="Martel Sans Bold"/>
              </a:rPr>
              <a:t>3.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Натискаємо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"Insert Citation"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0281" y="6188037"/>
            <a:ext cx="8516539" cy="2781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13786" y="6609385"/>
            <a:ext cx="654422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ru-RU" sz="3400" dirty="0" smtClean="0">
                <a:solidFill>
                  <a:srgbClr val="000000"/>
                </a:solidFill>
                <a:latin typeface="Martel Sans Bold"/>
                <a:cs typeface="Martel Sans Bold" panose="020B0604020202020204" charset="0"/>
              </a:rPr>
              <a:t>4</a:t>
            </a:r>
            <a:r>
              <a:rPr lang="en-US" sz="3400" dirty="0" smtClean="0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. </a:t>
            </a:r>
            <a:r>
              <a:rPr lang="uk-UA" sz="3400" dirty="0" smtClean="0">
                <a:solidFill>
                  <a:srgbClr val="000000"/>
                </a:solidFill>
                <a:latin typeface="Martel Sans Bold"/>
                <a:cs typeface="Martel Sans Bold" panose="020B0604020202020204" charset="0"/>
              </a:rPr>
              <a:t>З’являється табличка звідки 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uk-UA" sz="3400" dirty="0" smtClean="0">
                <a:solidFill>
                  <a:srgbClr val="000000"/>
                </a:solidFill>
                <a:latin typeface="Martel Sans Bold"/>
                <a:cs typeface="Martel Sans Bold" panose="020B0604020202020204" charset="0"/>
              </a:rPr>
              <a:t>додавати посилання. </a:t>
            </a:r>
            <a:endParaRPr lang="en-US" sz="3400" dirty="0" smtClean="0">
              <a:solidFill>
                <a:srgbClr val="000000"/>
              </a:solidFill>
              <a:latin typeface="Martel Sans Bold" panose="020B0604020202020204" charset="0"/>
              <a:cs typeface="Martel Sans Bold" panose="020B0604020202020204" charset="0"/>
            </a:endParaR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uk-UA" sz="3400" dirty="0" smtClean="0">
                <a:solidFill>
                  <a:srgbClr val="000000"/>
                </a:solidFill>
                <a:latin typeface="Martel Sans Bold"/>
                <a:cs typeface="Martel Sans Bold" panose="020B0604020202020204" charset="0"/>
              </a:rPr>
              <a:t>Натискаємо </a:t>
            </a:r>
            <a:r>
              <a:rPr lang="en-US" sz="3400" dirty="0" smtClean="0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Go to </a:t>
            </a:r>
            <a:r>
              <a:rPr lang="en-US" sz="3400" dirty="0" err="1" smtClean="0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Mendeley</a:t>
            </a:r>
            <a:endParaRPr lang="en-US" sz="3400" dirty="0">
              <a:solidFill>
                <a:srgbClr val="000000"/>
              </a:solidFill>
              <a:latin typeface="Martel Sans Bold" panose="020B0604020202020204" charset="0"/>
              <a:cs typeface="Martel Sans Bol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3786" y="1330325"/>
            <a:ext cx="16703034" cy="901628"/>
            <a:chOff x="0" y="0"/>
            <a:chExt cx="10587274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0587274" cy="69850"/>
            </a:xfrm>
            <a:custGeom>
              <a:avLst/>
              <a:gdLst/>
              <a:ahLst/>
              <a:cxnLst/>
              <a:rect l="l" t="t" r="r" b="b"/>
              <a:pathLst>
                <a:path w="10587274" h="69850">
                  <a:moveTo>
                    <a:pt x="1029644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587274" y="69850"/>
                  </a:lnTo>
                  <a:lnTo>
                    <a:pt x="10587274" y="0"/>
                  </a:lnTo>
                  <a:close/>
                </a:path>
              </a:pathLst>
            </a:custGeom>
            <a:solidFill>
              <a:srgbClr val="E4D4C5"/>
            </a:solidFill>
          </p:spPr>
        </p:sp>
      </p:grpSp>
      <p:sp>
        <p:nvSpPr>
          <p:cNvPr id="6" name="Прямоугольник 5"/>
          <p:cNvSpPr/>
          <p:nvPr/>
        </p:nvSpPr>
        <p:spPr>
          <a:xfrm>
            <a:off x="1600200" y="1038216"/>
            <a:ext cx="7894085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  <a:tabLst>
                <a:tab pos="979488" algn="l"/>
              </a:tabLst>
            </a:pPr>
            <a:r>
              <a:rPr lang="en-US" sz="4000" dirty="0" err="1">
                <a:solidFill>
                  <a:srgbClr val="000000"/>
                </a:solidFill>
                <a:latin typeface="Martel Sans Bold"/>
              </a:rPr>
              <a:t>Додавання</a:t>
            </a:r>
            <a:r>
              <a:rPr lang="en-US" sz="40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Martel Sans Bold"/>
              </a:rPr>
              <a:t>посилань</a:t>
            </a:r>
            <a:r>
              <a:rPr lang="en-US" sz="4000" dirty="0">
                <a:solidFill>
                  <a:srgbClr val="000000"/>
                </a:solidFill>
                <a:latin typeface="Martel Sans Bold"/>
              </a:rPr>
              <a:t> в MS Word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62"/>
          <a:stretch/>
        </p:blipFill>
        <p:spPr>
          <a:xfrm>
            <a:off x="713786" y="2324100"/>
            <a:ext cx="9106672" cy="5095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037562" y="3591841"/>
            <a:ext cx="72822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ru-RU" sz="3400" dirty="0" smtClean="0">
                <a:solidFill>
                  <a:srgbClr val="000000"/>
                </a:solidFill>
                <a:latin typeface="Martel Sans Bold"/>
              </a:rPr>
              <a:t>5. </a:t>
            </a:r>
            <a:r>
              <a:rPr lang="uk-UA" sz="3400" dirty="0" smtClean="0">
                <a:solidFill>
                  <a:srgbClr val="000000"/>
                </a:solidFill>
                <a:latin typeface="Martel Sans Bold"/>
              </a:rPr>
              <a:t>Відкривається перелік доданих робіт в </a:t>
            </a:r>
            <a:r>
              <a:rPr lang="en-US" sz="3400" dirty="0" err="1" smtClean="0">
                <a:solidFill>
                  <a:srgbClr val="000000"/>
                </a:solidFill>
                <a:latin typeface="Martel Sans Bold"/>
              </a:rPr>
              <a:t>Mendeley</a:t>
            </a:r>
            <a:r>
              <a:rPr lang="uk-UA" sz="3400" dirty="0" smtClean="0">
                <a:solidFill>
                  <a:srgbClr val="000000"/>
                </a:solidFill>
                <a:latin typeface="Martel Sans Bold"/>
              </a:rPr>
              <a:t>.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uk-UA" sz="3400" dirty="0" smtClean="0">
                <a:solidFill>
                  <a:srgbClr val="000000"/>
                </a:solidFill>
                <a:latin typeface="Martel Sans Bold"/>
              </a:rPr>
              <a:t>Обираємо необхідну роботу та  натискаємо «</a:t>
            </a:r>
            <a:r>
              <a:rPr lang="en-US" sz="3400" dirty="0" smtClean="0">
                <a:solidFill>
                  <a:srgbClr val="000000"/>
                </a:solidFill>
                <a:latin typeface="Martel Sans Bold"/>
              </a:rPr>
              <a:t>Cite</a:t>
            </a:r>
            <a:r>
              <a:rPr lang="uk-UA" sz="3400" dirty="0" smtClean="0">
                <a:solidFill>
                  <a:srgbClr val="000000"/>
                </a:solidFill>
                <a:latin typeface="Martel Sans Bold"/>
              </a:rPr>
              <a:t>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99" t="43119" r="22443" b="35322"/>
          <a:stretch/>
        </p:blipFill>
        <p:spPr>
          <a:xfrm>
            <a:off x="10286002" y="7682394"/>
            <a:ext cx="7130818" cy="1702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12192000" y="8877300"/>
            <a:ext cx="457200" cy="40060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3200400" y="3093295"/>
            <a:ext cx="457200" cy="40060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2133600" y="3493896"/>
            <a:ext cx="1066800" cy="13752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13786" y="7872116"/>
            <a:ext cx="9323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uk-UA" sz="3400" dirty="0" smtClean="0">
                <a:solidFill>
                  <a:srgbClr val="000000"/>
                </a:solidFill>
                <a:latin typeface="Martel Sans Bold"/>
              </a:rPr>
              <a:t>В тексті з’являється посилання, наприклад </a:t>
            </a:r>
            <a:r>
              <a:rPr lang="en-US" sz="3400" dirty="0" smtClean="0">
                <a:solidFill>
                  <a:srgbClr val="000000"/>
                </a:solidFill>
                <a:latin typeface="Martel Sans Bold"/>
              </a:rPr>
              <a:t>[1]</a:t>
            </a:r>
            <a:endParaRPr lang="uk-UA" sz="3400" dirty="0">
              <a:solidFill>
                <a:srgbClr val="000000"/>
              </a:solidFill>
              <a:latin typeface="Martel Sans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65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612789" y="1028700"/>
            <a:ext cx="2027539" cy="8196801"/>
          </a:xfrm>
          <a:prstGeom prst="rect">
            <a:avLst/>
          </a:prstGeom>
          <a:solidFill>
            <a:srgbClr val="E4D4C5">
              <a:alpha val="34901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57015" y="2596101"/>
            <a:ext cx="11373971" cy="662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4"/>
          <p:cNvSpPr txBox="1"/>
          <p:nvPr/>
        </p:nvSpPr>
        <p:spPr>
          <a:xfrm>
            <a:off x="3868484" y="923925"/>
            <a:ext cx="10551033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3400" b="1" spc="170" dirty="0" err="1">
                <a:solidFill>
                  <a:srgbClr val="000000"/>
                </a:solidFill>
                <a:latin typeface="Martel Sans Black"/>
              </a:rPr>
              <a:t>Адреса</a:t>
            </a:r>
            <a:r>
              <a:rPr lang="en-US" sz="3400" b="1" spc="170" dirty="0">
                <a:solidFill>
                  <a:srgbClr val="000000"/>
                </a:solidFill>
                <a:latin typeface="Martel Sans Black"/>
              </a:rPr>
              <a:t> </a:t>
            </a:r>
            <a:r>
              <a:rPr lang="en-US" sz="3400" b="1" spc="170" dirty="0" err="1">
                <a:solidFill>
                  <a:srgbClr val="000000"/>
                </a:solidFill>
                <a:latin typeface="Martel Sans Black"/>
              </a:rPr>
              <a:t>сайту</a:t>
            </a:r>
            <a:r>
              <a:rPr lang="en-US" sz="3400" b="1" spc="170" dirty="0">
                <a:solidFill>
                  <a:srgbClr val="000000"/>
                </a:solidFill>
                <a:latin typeface="Martel Sans Black"/>
              </a:rPr>
              <a:t> </a:t>
            </a:r>
            <a:r>
              <a:rPr lang="en-US" sz="3400" spc="170" dirty="0">
                <a:solidFill>
                  <a:srgbClr val="000000"/>
                </a:solidFill>
                <a:latin typeface="Martel Sans Black"/>
              </a:rPr>
              <a:t>- </a:t>
            </a:r>
            <a:r>
              <a:rPr lang="en-US" sz="3400" spc="170" dirty="0">
                <a:solidFill>
                  <a:srgbClr val="000000"/>
                </a:solidFill>
                <a:latin typeface="Martel Sans Black Bold"/>
              </a:rPr>
              <a:t>https://www.mendeley.com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3786" y="1330325"/>
            <a:ext cx="16703034" cy="901628"/>
            <a:chOff x="0" y="0"/>
            <a:chExt cx="10587274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0587274" cy="69850"/>
            </a:xfrm>
            <a:custGeom>
              <a:avLst/>
              <a:gdLst/>
              <a:ahLst/>
              <a:cxnLst/>
              <a:rect l="l" t="t" r="r" b="b"/>
              <a:pathLst>
                <a:path w="10587274" h="69850">
                  <a:moveTo>
                    <a:pt x="1029644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587274" y="69850"/>
                  </a:lnTo>
                  <a:lnTo>
                    <a:pt x="10587274" y="0"/>
                  </a:lnTo>
                  <a:close/>
                </a:path>
              </a:pathLst>
            </a:custGeom>
            <a:solidFill>
              <a:srgbClr val="E4D4C5"/>
            </a:solidFill>
          </p:spPr>
        </p:sp>
      </p:grpSp>
      <p:sp>
        <p:nvSpPr>
          <p:cNvPr id="4" name="Прямоугольник 3"/>
          <p:cNvSpPr/>
          <p:nvPr/>
        </p:nvSpPr>
        <p:spPr>
          <a:xfrm>
            <a:off x="1785361" y="1032773"/>
            <a:ext cx="7279942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  <a:tabLst>
                <a:tab pos="979488" algn="l"/>
              </a:tabLst>
            </a:pPr>
            <a:r>
              <a:rPr lang="uk-UA" sz="4000" dirty="0" smtClean="0">
                <a:solidFill>
                  <a:srgbClr val="000000"/>
                </a:solidFill>
                <a:latin typeface="Martel Sans Bold"/>
              </a:rPr>
              <a:t>Створення</a:t>
            </a:r>
            <a:r>
              <a:rPr lang="ru-RU" sz="4000" dirty="0" smtClean="0">
                <a:solidFill>
                  <a:srgbClr val="000000"/>
                </a:solidFill>
                <a:latin typeface="Martel Sans Bold"/>
              </a:rPr>
              <a:t> списку </a:t>
            </a:r>
            <a:r>
              <a:rPr lang="uk-UA" sz="4000" b="1" dirty="0" smtClean="0">
                <a:solidFill>
                  <a:srgbClr val="000000"/>
                </a:solidFill>
                <a:latin typeface="Martel Sans Bold"/>
              </a:rPr>
              <a:t>літератури</a:t>
            </a:r>
            <a:endParaRPr lang="en-US" sz="4000" b="1" dirty="0">
              <a:solidFill>
                <a:srgbClr val="000000"/>
              </a:solidFill>
              <a:latin typeface="Martel Sans Bold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17" r="17889"/>
          <a:stretch/>
        </p:blipFill>
        <p:spPr>
          <a:xfrm>
            <a:off x="997299" y="2130506"/>
            <a:ext cx="6031282" cy="4971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Овал 6"/>
          <p:cNvSpPr/>
          <p:nvPr/>
        </p:nvSpPr>
        <p:spPr>
          <a:xfrm>
            <a:off x="3314700" y="2513186"/>
            <a:ext cx="990600" cy="2872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324100" y="2725922"/>
            <a:ext cx="99060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00400" y="2075128"/>
            <a:ext cx="4058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400" b="1" dirty="0" smtClean="0">
                <a:cs typeface="Martel Sans Bold" panose="020B0604020202020204" charset="0"/>
              </a:rPr>
              <a:t>1</a:t>
            </a:r>
            <a:endParaRPr lang="en-US" sz="3400" b="1" dirty="0">
              <a:latin typeface="Martel Sans Bold" panose="020B0604020202020204" charset="0"/>
              <a:cs typeface="Martel Sans Bold" panose="020B060402020202020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757930" y="3395858"/>
            <a:ext cx="2510020" cy="226845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5065010" y="4914900"/>
            <a:ext cx="40588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400" b="1" dirty="0" smtClean="0">
                <a:cs typeface="Martel Sans Bold" panose="020B0604020202020204" charset="0"/>
              </a:rPr>
              <a:t>2</a:t>
            </a:r>
            <a:endParaRPr lang="en-US" sz="3400" b="1" dirty="0">
              <a:latin typeface="Martel Sans Bold" panose="020B0604020202020204" charset="0"/>
              <a:cs typeface="Martel Sans Bold" panose="020B060402020202020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01200" y="2271980"/>
            <a:ext cx="78156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uk-UA" sz="3400" dirty="0" smtClean="0">
                <a:solidFill>
                  <a:srgbClr val="000000"/>
                </a:solidFill>
                <a:latin typeface="Martel Sans Bold"/>
              </a:rPr>
              <a:t>1. Натискаємо «</a:t>
            </a:r>
            <a:r>
              <a:rPr lang="en-US" sz="3400" dirty="0" smtClean="0">
                <a:solidFill>
                  <a:srgbClr val="000000"/>
                </a:solidFill>
                <a:latin typeface="Martel Sans Bold"/>
              </a:rPr>
              <a:t>Insert Bibliography</a:t>
            </a:r>
            <a:r>
              <a:rPr lang="uk-UA" sz="3400" dirty="0" smtClean="0">
                <a:solidFill>
                  <a:srgbClr val="000000"/>
                </a:solidFill>
                <a:latin typeface="Martel Sans Bold"/>
              </a:rPr>
              <a:t>» (</a:t>
            </a:r>
            <a:r>
              <a:rPr lang="ru-RU" sz="3400" dirty="0" smtClean="0">
                <a:solidFill>
                  <a:srgbClr val="000000"/>
                </a:solidFill>
                <a:latin typeface="Martel Sans Bold"/>
              </a:rPr>
              <a:t>раздел Ссылки</a:t>
            </a:r>
            <a:r>
              <a:rPr lang="uk-UA" sz="3400" dirty="0" smtClean="0">
                <a:solidFill>
                  <a:srgbClr val="000000"/>
                </a:solidFill>
                <a:latin typeface="Martel Sans Bold"/>
              </a:rPr>
              <a:t>)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endParaRPr lang="uk-UA" sz="3400" dirty="0" smtClean="0">
              <a:solidFill>
                <a:srgbClr val="000000"/>
              </a:solidFill>
              <a:latin typeface="Martel Sans Bold"/>
            </a:endParaR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uk-UA" sz="3400" dirty="0" smtClean="0">
                <a:solidFill>
                  <a:srgbClr val="000000"/>
                </a:solidFill>
                <a:latin typeface="Martel Sans Bold"/>
              </a:rPr>
              <a:t>2. З’являється повний опис  за потрібним стилем. Обираємо стиль та натискаємо </a:t>
            </a:r>
            <a:r>
              <a:rPr lang="uk-UA" sz="3400" b="1" dirty="0" smtClean="0">
                <a:solidFill>
                  <a:srgbClr val="000000"/>
                </a:solidFill>
                <a:latin typeface="Martel Sans Bold"/>
              </a:rPr>
              <a:t>«ОК</a:t>
            </a:r>
            <a:r>
              <a:rPr lang="uk-UA" sz="3400" dirty="0" smtClean="0">
                <a:solidFill>
                  <a:srgbClr val="000000"/>
                </a:solidFill>
                <a:latin typeface="Martel Sans Bold"/>
              </a:rPr>
              <a:t>».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endParaRPr lang="uk-UA" sz="3400" dirty="0">
              <a:solidFill>
                <a:srgbClr val="000000"/>
              </a:solidFill>
              <a:latin typeface="Martel Sans Bold"/>
            </a:endParaR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uk-UA" sz="3400" dirty="0" smtClean="0">
                <a:solidFill>
                  <a:srgbClr val="000000"/>
                </a:solidFill>
                <a:latin typeface="Martel Sans Bold"/>
              </a:rPr>
              <a:t>Усі послідуючі посилання натискаємо </a:t>
            </a:r>
            <a:r>
              <a:rPr lang="uk-UA" sz="3400" dirty="0">
                <a:solidFill>
                  <a:srgbClr val="000000"/>
                </a:solidFill>
                <a:latin typeface="Martel Sans Bold"/>
              </a:rPr>
              <a:t>«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Insert Bibliography</a:t>
            </a:r>
            <a:r>
              <a:rPr lang="uk-UA" sz="3400" dirty="0">
                <a:solidFill>
                  <a:srgbClr val="000000"/>
                </a:solidFill>
                <a:latin typeface="Martel Sans Bold"/>
              </a:rPr>
              <a:t>» </a:t>
            </a:r>
            <a:r>
              <a:rPr lang="uk-UA" sz="3400" dirty="0" smtClean="0">
                <a:solidFill>
                  <a:srgbClr val="000000"/>
                </a:solidFill>
                <a:latin typeface="Martel Sans Bold"/>
              </a:rPr>
              <a:t>і вони з’являтимуться автоматично</a:t>
            </a:r>
            <a:endParaRPr lang="uk-UA" sz="3400" dirty="0">
              <a:solidFill>
                <a:srgbClr val="000000"/>
              </a:solidFill>
              <a:latin typeface="Martel Sans Bold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09" t="54423" r="20161" b="22065"/>
          <a:stretch/>
        </p:blipFill>
        <p:spPr>
          <a:xfrm>
            <a:off x="1203037" y="6819900"/>
            <a:ext cx="7723946" cy="1800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863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3786" y="1330325"/>
            <a:ext cx="16703034" cy="901628"/>
            <a:chOff x="0" y="0"/>
            <a:chExt cx="10587274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0587274" cy="69850"/>
            </a:xfrm>
            <a:custGeom>
              <a:avLst/>
              <a:gdLst/>
              <a:ahLst/>
              <a:cxnLst/>
              <a:rect l="l" t="t" r="r" b="b"/>
              <a:pathLst>
                <a:path w="10587274" h="69850">
                  <a:moveTo>
                    <a:pt x="1029644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587274" y="69850"/>
                  </a:lnTo>
                  <a:lnTo>
                    <a:pt x="10587274" y="0"/>
                  </a:lnTo>
                  <a:close/>
                </a:path>
              </a:pathLst>
            </a:custGeom>
            <a:solidFill>
              <a:srgbClr val="E4D4C5"/>
            </a:solidFill>
          </p:spPr>
        </p:sp>
      </p:grpSp>
      <p:sp>
        <p:nvSpPr>
          <p:cNvPr id="4" name="Прямоугольник 3"/>
          <p:cNvSpPr/>
          <p:nvPr/>
        </p:nvSpPr>
        <p:spPr>
          <a:xfrm>
            <a:off x="1752600" y="1000533"/>
            <a:ext cx="8707192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  <a:tabLst>
                <a:tab pos="979488" algn="l"/>
              </a:tabLst>
            </a:pPr>
            <a:r>
              <a:rPr lang="uk-UA" sz="4000" dirty="0" smtClean="0">
                <a:solidFill>
                  <a:srgbClr val="000000"/>
                </a:solidFill>
                <a:latin typeface="Martel Sans Bold"/>
              </a:rPr>
              <a:t>Додання літератури не з</a:t>
            </a:r>
            <a:r>
              <a:rPr lang="en-US" sz="4000" dirty="0" smtClean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uk-UA" sz="4000" b="1" dirty="0" smtClean="0">
                <a:solidFill>
                  <a:srgbClr val="000000"/>
                </a:solidFill>
                <a:latin typeface="Martel Sans Bold"/>
              </a:rPr>
              <a:t>БД</a:t>
            </a:r>
            <a:r>
              <a:rPr lang="uk-UA" sz="4000" dirty="0" smtClean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Martel Sans Bold"/>
              </a:rPr>
              <a:t>Scopus</a:t>
            </a:r>
            <a:endParaRPr lang="en-US" sz="4000" b="1" dirty="0">
              <a:solidFill>
                <a:srgbClr val="000000"/>
              </a:solidFill>
              <a:latin typeface="Martel Sans Bol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3289" y="5245594"/>
            <a:ext cx="109537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ts val="4759"/>
              </a:lnSpc>
              <a:spcBef>
                <a:spcPct val="0"/>
              </a:spcBef>
              <a:buAutoNum type="arabicPeriod"/>
            </a:pPr>
            <a:r>
              <a:rPr lang="uk-UA" sz="3400" dirty="0" smtClean="0">
                <a:solidFill>
                  <a:srgbClr val="000000"/>
                </a:solidFill>
                <a:latin typeface="Martel Sans Bold"/>
              </a:rPr>
              <a:t>Заходимо в </a:t>
            </a:r>
            <a:r>
              <a:rPr lang="en-US" sz="3400" dirty="0" err="1" smtClean="0">
                <a:solidFill>
                  <a:srgbClr val="000000"/>
                </a:solidFill>
                <a:latin typeface="Martel Sans Bold"/>
              </a:rPr>
              <a:t>Mendeley</a:t>
            </a:r>
            <a:r>
              <a:rPr lang="en-US" sz="3400" dirty="0" smtClean="0">
                <a:solidFill>
                  <a:srgbClr val="000000"/>
                </a:solidFill>
                <a:latin typeface="Martel Sans Bold"/>
              </a:rPr>
              <a:t>, </a:t>
            </a:r>
            <a:r>
              <a:rPr lang="uk-UA" sz="3400" dirty="0" smtClean="0">
                <a:solidFill>
                  <a:srgbClr val="000000"/>
                </a:solidFill>
                <a:latin typeface="Martel Sans Bold"/>
              </a:rPr>
              <a:t>натискаємо </a:t>
            </a:r>
            <a:r>
              <a:rPr lang="en-US" sz="3400" dirty="0" smtClean="0">
                <a:solidFill>
                  <a:srgbClr val="000000"/>
                </a:solidFill>
                <a:latin typeface="Martel Sans Bold"/>
              </a:rPr>
              <a:t>File – Add Entry Manually</a:t>
            </a:r>
            <a:r>
              <a:rPr lang="ru-RU" sz="3400" dirty="0" smtClean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uk-UA" sz="3400" dirty="0" smtClean="0">
                <a:solidFill>
                  <a:srgbClr val="000000"/>
                </a:solidFill>
                <a:latin typeface="Martel Sans Bold"/>
              </a:rPr>
              <a:t>(додати роботу вручну)</a:t>
            </a:r>
            <a:endParaRPr lang="uk-UA" sz="3400" dirty="0">
              <a:solidFill>
                <a:srgbClr val="000000"/>
              </a:solidFill>
              <a:latin typeface="Martel Sans Bold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36" t="12127" r="52746" b="20500"/>
          <a:stretch/>
        </p:blipFill>
        <p:spPr>
          <a:xfrm>
            <a:off x="11397020" y="2324100"/>
            <a:ext cx="6019800" cy="7166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4096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3786" y="1330325"/>
            <a:ext cx="16703034" cy="901628"/>
            <a:chOff x="0" y="0"/>
            <a:chExt cx="10587274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0587274" cy="69850"/>
            </a:xfrm>
            <a:custGeom>
              <a:avLst/>
              <a:gdLst/>
              <a:ahLst/>
              <a:cxnLst/>
              <a:rect l="l" t="t" r="r" b="b"/>
              <a:pathLst>
                <a:path w="10587274" h="69850">
                  <a:moveTo>
                    <a:pt x="1029644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587274" y="69850"/>
                  </a:lnTo>
                  <a:lnTo>
                    <a:pt x="10587274" y="0"/>
                  </a:lnTo>
                  <a:close/>
                </a:path>
              </a:pathLst>
            </a:custGeom>
            <a:solidFill>
              <a:srgbClr val="E4D4C5"/>
            </a:solidFill>
          </p:spPr>
        </p:sp>
      </p:grpSp>
      <p:sp>
        <p:nvSpPr>
          <p:cNvPr id="4" name="Прямоугольник 3"/>
          <p:cNvSpPr/>
          <p:nvPr/>
        </p:nvSpPr>
        <p:spPr>
          <a:xfrm>
            <a:off x="1828800" y="1032773"/>
            <a:ext cx="8742458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  <a:tabLst>
                <a:tab pos="979488" algn="l"/>
              </a:tabLst>
            </a:pPr>
            <a:r>
              <a:rPr lang="uk-UA" sz="4000" dirty="0">
                <a:solidFill>
                  <a:srgbClr val="000000"/>
                </a:solidFill>
                <a:latin typeface="Martel Sans Bold"/>
              </a:rPr>
              <a:t>Додання літератури не з</a:t>
            </a:r>
            <a:r>
              <a:rPr lang="en-US" sz="40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uk-UA" sz="4000" b="1" dirty="0">
                <a:solidFill>
                  <a:srgbClr val="000000"/>
                </a:solidFill>
                <a:latin typeface="Martel Sans Bold"/>
              </a:rPr>
              <a:t>БД</a:t>
            </a:r>
            <a:r>
              <a:rPr lang="uk-UA" sz="40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Martel Sans Bold"/>
              </a:rPr>
              <a:t>Scopus</a:t>
            </a:r>
            <a:endParaRPr lang="en-US" sz="4000" b="1" dirty="0">
              <a:solidFill>
                <a:srgbClr val="000000"/>
              </a:solidFill>
              <a:latin typeface="Martel Sans Bold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34" t="8085" r="29263" b="11068"/>
          <a:stretch/>
        </p:blipFill>
        <p:spPr>
          <a:xfrm>
            <a:off x="702063" y="2508525"/>
            <a:ext cx="8425840" cy="6933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9500658" y="4587150"/>
            <a:ext cx="81336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uk-UA" sz="3400" dirty="0" smtClean="0">
                <a:solidFill>
                  <a:srgbClr val="000000"/>
                </a:solidFill>
                <a:latin typeface="Martel Sans Bold"/>
              </a:rPr>
              <a:t>2. Обираємо </a:t>
            </a:r>
            <a:r>
              <a:rPr lang="uk-UA" sz="3400" b="1" dirty="0" smtClean="0">
                <a:solidFill>
                  <a:srgbClr val="000000"/>
                </a:solidFill>
                <a:latin typeface="Martel Sans Bold"/>
              </a:rPr>
              <a:t>тип роботи</a:t>
            </a:r>
            <a:endParaRPr lang="uk-UA" sz="3400" b="1" dirty="0">
              <a:solidFill>
                <a:srgbClr val="000000"/>
              </a:solidFill>
              <a:latin typeface="Martel Sans Bold"/>
            </a:endParaR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endParaRPr lang="uk-UA" sz="3400" dirty="0">
              <a:solidFill>
                <a:srgbClr val="000000"/>
              </a:solidFill>
              <a:latin typeface="Martel Sans Bold"/>
            </a:endParaR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uk-UA" sz="3400" dirty="0" smtClean="0">
                <a:solidFill>
                  <a:srgbClr val="000000"/>
                </a:solidFill>
                <a:latin typeface="Martel Sans Bold"/>
              </a:rPr>
              <a:t>3. Вводимо назву, автора (якщо авторів декілька, вводимо кожного через «</a:t>
            </a:r>
            <a:r>
              <a:rPr lang="en-US" sz="3400" dirty="0" smtClean="0">
                <a:solidFill>
                  <a:srgbClr val="000000"/>
                </a:solidFill>
                <a:latin typeface="Martel Sans Bold"/>
              </a:rPr>
              <a:t>enter</a:t>
            </a:r>
            <a:r>
              <a:rPr lang="uk-UA" sz="3400" dirty="0" smtClean="0">
                <a:solidFill>
                  <a:srgbClr val="000000"/>
                </a:solidFill>
                <a:latin typeface="Martel Sans Bold"/>
              </a:rPr>
              <a:t>»</a:t>
            </a:r>
            <a:r>
              <a:rPr lang="en-US" sz="3400" dirty="0" smtClean="0">
                <a:solidFill>
                  <a:srgbClr val="000000"/>
                </a:solidFill>
                <a:latin typeface="Martel Sans Bold"/>
              </a:rPr>
              <a:t>)</a:t>
            </a:r>
            <a:r>
              <a:rPr lang="uk-UA" sz="3400" dirty="0" smtClean="0">
                <a:solidFill>
                  <a:srgbClr val="000000"/>
                </a:solidFill>
                <a:latin typeface="Martel Sans Bold"/>
              </a:rPr>
              <a:t> та іншу інформацію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352800" y="4533900"/>
            <a:ext cx="1905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45051" y="4000500"/>
            <a:ext cx="4058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dirty="0">
                <a:cs typeface="Martel Sans Bold" panose="020B0604020202020204" charset="0"/>
              </a:rPr>
              <a:t>2</a:t>
            </a:r>
            <a:endParaRPr lang="en-US" sz="3400" b="1" dirty="0">
              <a:latin typeface="Martel Sans Bold" panose="020B0604020202020204" charset="0"/>
              <a:cs typeface="Martel Sans Bold" panose="020B060402020202020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05300" y="4000500"/>
            <a:ext cx="4953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3962400" y="5067300"/>
            <a:ext cx="1295400" cy="457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962400" y="5524500"/>
            <a:ext cx="12954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962400" y="5524500"/>
            <a:ext cx="1295400" cy="4257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962400" y="5524500"/>
            <a:ext cx="1295400" cy="74275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962400" y="5524500"/>
            <a:ext cx="1295400" cy="9906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962400" y="5524500"/>
            <a:ext cx="1295400" cy="12954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962400" y="5524500"/>
            <a:ext cx="1295400" cy="1524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641513" y="5295900"/>
            <a:ext cx="40588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dirty="0">
                <a:cs typeface="Martel Sans Bold" panose="020B0604020202020204" charset="0"/>
              </a:rPr>
              <a:t>3</a:t>
            </a:r>
            <a:endParaRPr lang="en-US" sz="3400" b="1" dirty="0">
              <a:latin typeface="Martel Sans Bold" panose="020B0604020202020204" charset="0"/>
              <a:cs typeface="Martel Sans Bold" panose="020B060402020202020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596803" y="5257799"/>
            <a:ext cx="4953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393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2416669"/>
            <a:ext cx="5051038" cy="2143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3"/>
          <p:cNvSpPr txBox="1"/>
          <p:nvPr/>
        </p:nvSpPr>
        <p:spPr>
          <a:xfrm>
            <a:off x="351839" y="942975"/>
            <a:ext cx="9590977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000000"/>
                </a:solidFill>
                <a:latin typeface="Martel Sans Bold"/>
              </a:rPr>
              <a:t>Створення</a:t>
            </a:r>
            <a:r>
              <a:rPr lang="en-US" sz="40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Martel Sans Bold"/>
              </a:rPr>
              <a:t>власного</a:t>
            </a:r>
            <a:r>
              <a:rPr lang="en-US" sz="40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Martel Sans Bold"/>
              </a:rPr>
              <a:t>профілю</a:t>
            </a:r>
            <a:endParaRPr lang="en-US" sz="4000" dirty="0">
              <a:solidFill>
                <a:srgbClr val="000000"/>
              </a:solidFill>
              <a:latin typeface="Martel Sans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713786" y="1330325"/>
            <a:ext cx="16703034" cy="901628"/>
            <a:chOff x="0" y="0"/>
            <a:chExt cx="10587274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10587274" cy="69850"/>
            </a:xfrm>
            <a:custGeom>
              <a:avLst/>
              <a:gdLst/>
              <a:ahLst/>
              <a:cxnLst/>
              <a:rect l="l" t="t" r="r" b="b"/>
              <a:pathLst>
                <a:path w="10587274" h="69850">
                  <a:moveTo>
                    <a:pt x="1029644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587274" y="69850"/>
                  </a:lnTo>
                  <a:lnTo>
                    <a:pt x="10587274" y="0"/>
                  </a:lnTo>
                  <a:close/>
                </a:path>
              </a:pathLst>
            </a:custGeom>
            <a:solidFill>
              <a:srgbClr val="E4D4C5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 l="18064" t="24527" r="8395"/>
          <a:stretch>
            <a:fillRect/>
          </a:stretch>
        </p:blipFill>
        <p:spPr>
          <a:xfrm>
            <a:off x="10882283" y="5632303"/>
            <a:ext cx="6377017" cy="3311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7"/>
          <p:cNvSpPr txBox="1"/>
          <p:nvPr/>
        </p:nvSpPr>
        <p:spPr>
          <a:xfrm>
            <a:off x="7046676" y="2592915"/>
            <a:ext cx="10212624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70" lvl="1" algn="just">
              <a:lnSpc>
                <a:spcPts val="4760"/>
              </a:lnSpc>
              <a:spcBef>
                <a:spcPct val="0"/>
              </a:spcBef>
            </a:pPr>
            <a:r>
              <a:rPr lang="ru-RU" sz="3400" dirty="0" smtClean="0">
                <a:solidFill>
                  <a:srgbClr val="000000"/>
                </a:solidFill>
                <a:latin typeface="Martel Sans Black"/>
                <a:cs typeface="Martel Sans Bold" panose="020B0604020202020204" charset="0"/>
              </a:rPr>
              <a:t>1.</a:t>
            </a:r>
            <a:r>
              <a:rPr lang="en-US" sz="3400" dirty="0" smtClean="0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На</a:t>
            </a:r>
            <a:r>
              <a:rPr lang="en-US" sz="3400" dirty="0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головній</a:t>
            </a:r>
            <a:r>
              <a:rPr lang="en-US" sz="3400" dirty="0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сторінці</a:t>
            </a:r>
            <a:r>
              <a:rPr lang="en-US" sz="3400" dirty="0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сайту</a:t>
            </a:r>
            <a:r>
              <a:rPr lang="en-US" sz="3400" dirty="0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Mendeley</a:t>
            </a:r>
            <a:r>
              <a:rPr lang="en-US" sz="3400" dirty="0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натискаємо</a:t>
            </a:r>
            <a:r>
              <a:rPr lang="en-US" sz="3400" dirty="0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на</a:t>
            </a:r>
            <a:r>
              <a:rPr lang="en-US" sz="3400" dirty="0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віконце</a:t>
            </a:r>
            <a:r>
              <a:rPr lang="en-US" sz="3400" dirty="0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 Create a free account.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6646494"/>
            <a:ext cx="9507162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400" dirty="0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2. </a:t>
            </a:r>
            <a:r>
              <a:rPr lang="en-US" sz="3400" dirty="0" err="1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Вказуємо</a:t>
            </a:r>
            <a:r>
              <a:rPr lang="en-US" sz="3400" dirty="0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електронну</a:t>
            </a:r>
            <a:r>
              <a:rPr lang="en-US" sz="3400" dirty="0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свою</a:t>
            </a:r>
            <a:r>
              <a:rPr lang="en-US" sz="3400" dirty="0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пошту</a:t>
            </a:r>
            <a:r>
              <a:rPr lang="en-US" sz="3400" dirty="0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 і </a:t>
            </a:r>
            <a:r>
              <a:rPr lang="en-US" sz="3400" dirty="0" err="1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натискаємо</a:t>
            </a:r>
            <a:r>
              <a:rPr lang="en-US" sz="3400" dirty="0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 Continue: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3786" y="1330325"/>
            <a:ext cx="16703034" cy="901628"/>
            <a:chOff x="0" y="0"/>
            <a:chExt cx="10587274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0587274" cy="69850"/>
            </a:xfrm>
            <a:custGeom>
              <a:avLst/>
              <a:gdLst/>
              <a:ahLst/>
              <a:cxnLst/>
              <a:rect l="l" t="t" r="r" b="b"/>
              <a:pathLst>
                <a:path w="10587274" h="69850">
                  <a:moveTo>
                    <a:pt x="1029644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587274" y="69850"/>
                  </a:lnTo>
                  <a:lnTo>
                    <a:pt x="10587274" y="0"/>
                  </a:lnTo>
                  <a:close/>
                </a:path>
              </a:pathLst>
            </a:custGeom>
            <a:solidFill>
              <a:srgbClr val="E4D4C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2231953"/>
            <a:ext cx="7389318" cy="6804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5"/>
          <p:cNvSpPr txBox="1"/>
          <p:nvPr/>
        </p:nvSpPr>
        <p:spPr>
          <a:xfrm>
            <a:off x="351839" y="942975"/>
            <a:ext cx="9590977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Martel Sans Bold"/>
              </a:rPr>
              <a:t>Створення власного профілю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002096" y="3883025"/>
            <a:ext cx="8257204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  <a:spcBef>
                <a:spcPct val="0"/>
              </a:spcBef>
            </a:pPr>
            <a:r>
              <a:rPr lang="en-US" sz="3400" dirty="0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3.  </a:t>
            </a:r>
            <a:r>
              <a:rPr lang="en-US" sz="3400" dirty="0" err="1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Заповнюємо</a:t>
            </a:r>
            <a:r>
              <a:rPr lang="en-US" sz="3400" dirty="0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поля</a:t>
            </a:r>
            <a:r>
              <a:rPr lang="en-US" sz="3400" dirty="0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 (Given name - </a:t>
            </a:r>
            <a:r>
              <a:rPr lang="en-US" sz="3400" dirty="0" err="1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ім'я</a:t>
            </a:r>
            <a:r>
              <a:rPr lang="en-US" sz="3400" dirty="0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, Family name - </a:t>
            </a:r>
            <a:r>
              <a:rPr lang="en-US" sz="3400" dirty="0" err="1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прізвище</a:t>
            </a:r>
            <a:r>
              <a:rPr lang="en-US" sz="3400" dirty="0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, Create password - </a:t>
            </a:r>
            <a:r>
              <a:rPr lang="en-US" sz="3400" dirty="0" err="1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придумайте</a:t>
            </a:r>
            <a:r>
              <a:rPr lang="en-US" sz="3400" dirty="0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пароль</a:t>
            </a:r>
            <a:r>
              <a:rPr lang="en-US" sz="3400" dirty="0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) і </a:t>
            </a:r>
            <a:r>
              <a:rPr lang="en-US" sz="3400" dirty="0" err="1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натисніть</a:t>
            </a:r>
            <a:r>
              <a:rPr lang="en-US" sz="3400" dirty="0">
                <a:solidFill>
                  <a:srgbClr val="000000"/>
                </a:solidFill>
                <a:latin typeface="Martel Sans Bold" panose="020B0604020202020204" charset="0"/>
                <a:cs typeface="Martel Sans Bold" panose="020B0604020202020204" charset="0"/>
              </a:rPr>
              <a:t> Register: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3786" y="1330325"/>
            <a:ext cx="16703034" cy="901628"/>
            <a:chOff x="0" y="0"/>
            <a:chExt cx="10587274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0587274" cy="69850"/>
            </a:xfrm>
            <a:custGeom>
              <a:avLst/>
              <a:gdLst/>
              <a:ahLst/>
              <a:cxnLst/>
              <a:rect l="l" t="t" r="r" b="b"/>
              <a:pathLst>
                <a:path w="10587274" h="69850">
                  <a:moveTo>
                    <a:pt x="1029644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587274" y="69850"/>
                  </a:lnTo>
                  <a:lnTo>
                    <a:pt x="10587274" y="0"/>
                  </a:lnTo>
                  <a:close/>
                </a:path>
              </a:pathLst>
            </a:custGeom>
            <a:solidFill>
              <a:srgbClr val="E4D4C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 l="3909" r="3909"/>
          <a:stretch>
            <a:fillRect/>
          </a:stretch>
        </p:blipFill>
        <p:spPr>
          <a:xfrm>
            <a:off x="713786" y="2369563"/>
            <a:ext cx="7940965" cy="5547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5"/>
          <p:cNvSpPr txBox="1"/>
          <p:nvPr/>
        </p:nvSpPr>
        <p:spPr>
          <a:xfrm>
            <a:off x="351839" y="942975"/>
            <a:ext cx="9590977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Martel Sans Bold"/>
              </a:rPr>
              <a:t>Створення власного профілю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3625023"/>
            <a:ext cx="8115300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0"/>
              </a:lnSpc>
              <a:spcBef>
                <a:spcPct val="0"/>
              </a:spcBef>
            </a:pPr>
            <a:r>
              <a:rPr lang="en-US" sz="3400" dirty="0">
                <a:solidFill>
                  <a:srgbClr val="000000"/>
                </a:solidFill>
                <a:latin typeface="Martel Sans Bold"/>
              </a:rPr>
              <a:t>4.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Табличка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з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надписом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>
                <a:solidFill>
                  <a:srgbClr val="000000"/>
                </a:solidFill>
                <a:latin typeface="Martel Sans Bold Bold"/>
              </a:rPr>
              <a:t>«</a:t>
            </a:r>
            <a:r>
              <a:rPr lang="en-US" sz="3400" dirty="0" err="1">
                <a:solidFill>
                  <a:srgbClr val="000000"/>
                </a:solidFill>
                <a:latin typeface="Martel Sans Bold Bold"/>
              </a:rPr>
              <a:t>Ви</a:t>
            </a:r>
            <a:r>
              <a:rPr lang="en-US" sz="3400" dirty="0">
                <a:solidFill>
                  <a:srgbClr val="000000"/>
                </a:solidFill>
                <a:latin typeface="Martel Sans Bold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 Bold"/>
              </a:rPr>
              <a:t>зареєстровані</a:t>
            </a:r>
            <a:r>
              <a:rPr lang="en-US" sz="3400" dirty="0">
                <a:solidFill>
                  <a:srgbClr val="000000"/>
                </a:solidFill>
                <a:latin typeface="Martel Sans Bold Bold"/>
              </a:rPr>
              <a:t>»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і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тепер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можете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увійти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в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систему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для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всіх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продуктів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b="1" dirty="0">
                <a:solidFill>
                  <a:srgbClr val="000000"/>
                </a:solidFill>
                <a:latin typeface="Martel Sans Bold"/>
              </a:rPr>
              <a:t>Elsevier</a:t>
            </a:r>
            <a:r>
              <a:rPr lang="en-US" sz="3400" dirty="0">
                <a:solidFill>
                  <a:srgbClr val="000000"/>
                </a:solidFill>
                <a:latin typeface="Martel Sans Bold Bold"/>
              </a:rPr>
              <a:t> 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з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цими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деталями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. 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Натискаємо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b="1" dirty="0">
                <a:solidFill>
                  <a:srgbClr val="000000"/>
                </a:solidFill>
                <a:latin typeface="Martel Sans Bold"/>
              </a:rPr>
              <a:t>Continue to </a:t>
            </a:r>
            <a:r>
              <a:rPr lang="en-US" sz="3400" b="1" dirty="0" err="1">
                <a:solidFill>
                  <a:srgbClr val="000000"/>
                </a:solidFill>
                <a:latin typeface="Martel Sans Bold"/>
              </a:rPr>
              <a:t>Mendeley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3786" y="1330325"/>
            <a:ext cx="16703034" cy="901628"/>
            <a:chOff x="0" y="0"/>
            <a:chExt cx="10587274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0587274" cy="69850"/>
            </a:xfrm>
            <a:custGeom>
              <a:avLst/>
              <a:gdLst/>
              <a:ahLst/>
              <a:cxnLst/>
              <a:rect l="l" t="t" r="r" b="b"/>
              <a:pathLst>
                <a:path w="10587274" h="69850">
                  <a:moveTo>
                    <a:pt x="1029644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587274" y="69850"/>
                  </a:lnTo>
                  <a:lnTo>
                    <a:pt x="10587274" y="0"/>
                  </a:lnTo>
                  <a:close/>
                </a:path>
              </a:pathLst>
            </a:custGeom>
            <a:solidFill>
              <a:srgbClr val="E4D4C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3786" y="2231953"/>
            <a:ext cx="8226195" cy="6034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5"/>
          <p:cNvSpPr txBox="1"/>
          <p:nvPr/>
        </p:nvSpPr>
        <p:spPr>
          <a:xfrm>
            <a:off x="351839" y="942975"/>
            <a:ext cx="9590977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Martel Sans Bold"/>
              </a:rPr>
              <a:t>Створення власного профілю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301519" y="3125627"/>
            <a:ext cx="7957781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400" dirty="0">
                <a:solidFill>
                  <a:srgbClr val="000000"/>
                </a:solidFill>
                <a:latin typeface="Martel Sans Bold"/>
              </a:rPr>
              <a:t>5.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Вказуємо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зі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списку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ким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Ви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працюєте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і в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якій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області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.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Не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забудьте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перевірити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щоб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синій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квадратик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був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поруч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з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написом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Make profile public (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зробити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мій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профіль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загальнодоступним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) і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натискаємо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Continue: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3786" y="1330325"/>
            <a:ext cx="16703034" cy="901628"/>
            <a:chOff x="0" y="0"/>
            <a:chExt cx="10587274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0587274" cy="69850"/>
            </a:xfrm>
            <a:custGeom>
              <a:avLst/>
              <a:gdLst/>
              <a:ahLst/>
              <a:cxnLst/>
              <a:rect l="l" t="t" r="r" b="b"/>
              <a:pathLst>
                <a:path w="10587274" h="69850">
                  <a:moveTo>
                    <a:pt x="1029644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587274" y="69850"/>
                  </a:lnTo>
                  <a:lnTo>
                    <a:pt x="10587274" y="0"/>
                  </a:lnTo>
                  <a:close/>
                </a:path>
              </a:pathLst>
            </a:custGeom>
            <a:solidFill>
              <a:srgbClr val="E4D4C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 l="21905" t="24626" r="37026"/>
          <a:stretch>
            <a:fillRect/>
          </a:stretch>
        </p:blipFill>
        <p:spPr>
          <a:xfrm>
            <a:off x="1028700" y="2231953"/>
            <a:ext cx="6665689" cy="5944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5"/>
          <p:cNvSpPr txBox="1"/>
          <p:nvPr/>
        </p:nvSpPr>
        <p:spPr>
          <a:xfrm>
            <a:off x="351839" y="942975"/>
            <a:ext cx="9590977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Martel Sans Bold"/>
              </a:rPr>
              <a:t>Створення власного профілю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88094" y="3919855"/>
            <a:ext cx="9328725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400" dirty="0">
                <a:solidFill>
                  <a:srgbClr val="000000"/>
                </a:solidFill>
                <a:latin typeface="Martel Sans Bold"/>
              </a:rPr>
              <a:t>6.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На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пошту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яку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Ви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вказали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приходить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лист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підтвердження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, з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проханням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перейти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по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посиланню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(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Натискаємо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Confirm email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або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на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саму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синю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посилання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3786" y="1330325"/>
            <a:ext cx="16703034" cy="901628"/>
            <a:chOff x="0" y="0"/>
            <a:chExt cx="10587274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0587274" cy="69850"/>
            </a:xfrm>
            <a:custGeom>
              <a:avLst/>
              <a:gdLst/>
              <a:ahLst/>
              <a:cxnLst/>
              <a:rect l="l" t="t" r="r" b="b"/>
              <a:pathLst>
                <a:path w="10587274" h="69850">
                  <a:moveTo>
                    <a:pt x="1029644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587274" y="69850"/>
                  </a:lnTo>
                  <a:lnTo>
                    <a:pt x="10587274" y="0"/>
                  </a:lnTo>
                  <a:close/>
                </a:path>
              </a:pathLst>
            </a:custGeom>
            <a:solidFill>
              <a:srgbClr val="E4D4C5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76396" y="2252715"/>
            <a:ext cx="16073081" cy="6367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44"/>
              </a:lnSpc>
            </a:pPr>
            <a:r>
              <a:rPr lang="en-US" sz="3400" dirty="0">
                <a:solidFill>
                  <a:srgbClr val="000000"/>
                </a:solidFill>
                <a:latin typeface="Martel Sans Bold"/>
              </a:rPr>
              <a:t>7.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Відкривається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власний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профіль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встановлюємо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фотографію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.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Праворуч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від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фотографії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налаштування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:</a:t>
            </a:r>
          </a:p>
          <a:p>
            <a:pPr algn="just">
              <a:lnSpc>
                <a:spcPts val="7344"/>
              </a:lnSpc>
            </a:pPr>
            <a:r>
              <a:rPr lang="en-US" sz="3400" dirty="0">
                <a:solidFill>
                  <a:srgbClr val="000000"/>
                </a:solidFill>
                <a:latin typeface="Martel Sans Bold"/>
              </a:rPr>
              <a:t>  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Вказуємо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вчений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ступінь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;</a:t>
            </a:r>
          </a:p>
          <a:p>
            <a:pPr algn="just">
              <a:lnSpc>
                <a:spcPts val="7344"/>
              </a:lnSpc>
            </a:pPr>
            <a:r>
              <a:rPr lang="en-US" sz="3400" dirty="0">
                <a:solidFill>
                  <a:srgbClr val="000000"/>
                </a:solidFill>
                <a:latin typeface="Martel Sans Bold"/>
              </a:rPr>
              <a:t>  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Додаємо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історію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освіти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наукові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інтереси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професійний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досвід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;</a:t>
            </a:r>
          </a:p>
          <a:p>
            <a:pPr algn="just">
              <a:lnSpc>
                <a:spcPts val="7344"/>
              </a:lnSpc>
            </a:pPr>
            <a:r>
              <a:rPr lang="en-US" sz="3400" dirty="0">
                <a:solidFill>
                  <a:srgbClr val="000000"/>
                </a:solidFill>
                <a:latin typeface="Martel Sans Bold"/>
              </a:rPr>
              <a:t>  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Додаємо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заклад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в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якому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працюємо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;</a:t>
            </a:r>
          </a:p>
          <a:p>
            <a:pPr algn="just">
              <a:lnSpc>
                <a:spcPts val="7344"/>
              </a:lnSpc>
            </a:pPr>
            <a:r>
              <a:rPr lang="en-US" sz="3400" dirty="0">
                <a:solidFill>
                  <a:srgbClr val="000000"/>
                </a:solidFill>
                <a:latin typeface="Martel Sans Bold"/>
              </a:rPr>
              <a:t>  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Імпортуємо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роботи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з Scopus;</a:t>
            </a:r>
          </a:p>
          <a:p>
            <a:pPr algn="just">
              <a:lnSpc>
                <a:spcPts val="7344"/>
              </a:lnSpc>
            </a:pPr>
            <a:r>
              <a:rPr lang="en-US" sz="3400" dirty="0">
                <a:solidFill>
                  <a:srgbClr val="000000"/>
                </a:solidFill>
                <a:latin typeface="Martel Sans Bold"/>
              </a:rPr>
              <a:t>  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Вказуємо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свій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номер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ORCID.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91993" y="4264947"/>
            <a:ext cx="568806" cy="58570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04325" y="942975"/>
            <a:ext cx="9590977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Martel Sans Bold"/>
              </a:rPr>
              <a:t>Створення власного профілю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91993" y="5260113"/>
            <a:ext cx="568806" cy="5857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91993" y="6149616"/>
            <a:ext cx="568806" cy="5857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91993" y="7039119"/>
            <a:ext cx="568806" cy="58570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91993" y="8034285"/>
            <a:ext cx="568806" cy="585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3786" y="1330325"/>
            <a:ext cx="16703034" cy="901628"/>
            <a:chOff x="0" y="0"/>
            <a:chExt cx="10587274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0587274" cy="69850"/>
            </a:xfrm>
            <a:custGeom>
              <a:avLst/>
              <a:gdLst/>
              <a:ahLst/>
              <a:cxnLst/>
              <a:rect l="l" t="t" r="r" b="b"/>
              <a:pathLst>
                <a:path w="10587274" h="69850">
                  <a:moveTo>
                    <a:pt x="1029644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587274" y="69850"/>
                  </a:lnTo>
                  <a:lnTo>
                    <a:pt x="10587274" y="0"/>
                  </a:lnTo>
                  <a:close/>
                </a:path>
              </a:pathLst>
            </a:custGeom>
            <a:solidFill>
              <a:srgbClr val="E4D4C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 t="860"/>
          <a:stretch>
            <a:fillRect/>
          </a:stretch>
        </p:blipFill>
        <p:spPr>
          <a:xfrm>
            <a:off x="1931967" y="4137674"/>
            <a:ext cx="14266671" cy="5312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5"/>
          <p:cNvSpPr txBox="1"/>
          <p:nvPr/>
        </p:nvSpPr>
        <p:spPr>
          <a:xfrm>
            <a:off x="713786" y="942975"/>
            <a:ext cx="959097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000000"/>
                </a:solidFill>
                <a:latin typeface="Martel Sans Bold"/>
              </a:rPr>
              <a:t>Установка</a:t>
            </a:r>
            <a:r>
              <a:rPr lang="en-US" sz="40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Martel Sans Bold"/>
              </a:rPr>
              <a:t>модуля</a:t>
            </a:r>
            <a:r>
              <a:rPr lang="en-US" sz="40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Martel Sans Bold"/>
              </a:rPr>
              <a:t>на</a:t>
            </a:r>
            <a:r>
              <a:rPr lang="en-US" sz="4000" b="1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Martel Sans Bold"/>
              </a:rPr>
              <a:t>комп'ютер</a:t>
            </a:r>
            <a:endParaRPr lang="en-US" sz="4000" b="1" dirty="0">
              <a:solidFill>
                <a:srgbClr val="000000"/>
              </a:solidFill>
              <a:latin typeface="Martel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13786" y="2165278"/>
            <a:ext cx="16703034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70" lvl="1" algn="just">
              <a:lnSpc>
                <a:spcPts val="4759"/>
              </a:lnSpc>
              <a:spcBef>
                <a:spcPct val="0"/>
              </a:spcBef>
            </a:pPr>
            <a:r>
              <a:rPr lang="ru-RU" sz="3400" dirty="0" smtClean="0">
                <a:solidFill>
                  <a:srgbClr val="000000"/>
                </a:solidFill>
                <a:latin typeface="Martel Sans Bold"/>
              </a:rPr>
              <a:t>1.</a:t>
            </a:r>
            <a:r>
              <a:rPr lang="en-US" sz="3400" dirty="0" smtClean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Для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зручності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можна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встановити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програму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Mendeley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на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комп'ютер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для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цього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в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розділі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Feed (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забезпечення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)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вибираємо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Download Desktop App (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встановити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настільний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Martel Sans Bold"/>
              </a:rPr>
              <a:t>додаток</a:t>
            </a:r>
            <a:r>
              <a:rPr lang="en-US" sz="3400" dirty="0">
                <a:solidFill>
                  <a:srgbClr val="000000"/>
                </a:solidFill>
                <a:latin typeface="Martel Sans Bold"/>
              </a:rPr>
              <a:t>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616</Words>
  <Application>Microsoft Office PowerPoint</Application>
  <PresentationFormat>Произвольный</PresentationFormat>
  <Paragraphs>78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Clear Sans Thin</vt:lpstr>
      <vt:lpstr>Martel Sans Black</vt:lpstr>
      <vt:lpstr>Martel Sans Black Bold</vt:lpstr>
      <vt:lpstr>Martel Sans Bold</vt:lpstr>
      <vt:lpstr>Martel Sans Bold Bold</vt:lpstr>
      <vt:lpstr>Calibri</vt:lpstr>
      <vt:lpstr>Open Sans Light</vt:lpstr>
      <vt:lpstr>Open Sans Light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Робота в Mendeley</dc:title>
  <dc:creator>ОГАСА</dc:creator>
  <cp:lastModifiedBy>Анна</cp:lastModifiedBy>
  <cp:revision>17</cp:revision>
  <dcterms:created xsi:type="dcterms:W3CDTF">2006-08-16T00:00:00Z</dcterms:created>
  <dcterms:modified xsi:type="dcterms:W3CDTF">2020-02-11T08:36:52Z</dcterms:modified>
  <dc:identifier>DADyfBlQ3Og</dc:identifier>
</cp:coreProperties>
</file>