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DDC40-DDE7-457F-82A5-9C47DB0E1445}" type="datetimeFigureOut">
              <a:rPr lang="ru-RU" smtClean="0"/>
              <a:pPr/>
              <a:t>01.04.2019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19489AF-9353-4C82-A7F6-32BE17D53DC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DDC40-DDE7-457F-82A5-9C47DB0E1445}" type="datetimeFigureOut">
              <a:rPr lang="ru-RU" smtClean="0"/>
              <a:pPr/>
              <a:t>01.04.2019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489AF-9353-4C82-A7F6-32BE17D53D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019489AF-9353-4C82-A7F6-32BE17D53DC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DDC40-DDE7-457F-82A5-9C47DB0E1445}" type="datetimeFigureOut">
              <a:rPr lang="ru-RU" smtClean="0"/>
              <a:pPr/>
              <a:t>01.04.2019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DDC40-DDE7-457F-82A5-9C47DB0E1445}" type="datetimeFigureOut">
              <a:rPr lang="ru-RU" smtClean="0"/>
              <a:pPr/>
              <a:t>01.04.2019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019489AF-9353-4C82-A7F6-32BE17D53DC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DDC40-DDE7-457F-82A5-9C47DB0E1445}" type="datetimeFigureOut">
              <a:rPr lang="ru-RU" smtClean="0"/>
              <a:pPr/>
              <a:t>01.04.2019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19489AF-9353-4C82-A7F6-32BE17D53DC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3D2DDC40-DDE7-457F-82A5-9C47DB0E1445}" type="datetimeFigureOut">
              <a:rPr lang="ru-RU" smtClean="0"/>
              <a:pPr/>
              <a:t>01.04.2019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489AF-9353-4C82-A7F6-32BE17D53DC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бъект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Объект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DDC40-DDE7-457F-82A5-9C47DB0E1445}" type="datetimeFigureOut">
              <a:rPr lang="ru-RU" smtClean="0"/>
              <a:pPr/>
              <a:t>01.04.2019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Объект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Объект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019489AF-9353-4C82-A7F6-32BE17D53DC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DDC40-DDE7-457F-82A5-9C47DB0E1445}" type="datetimeFigureOut">
              <a:rPr lang="ru-RU" smtClean="0"/>
              <a:pPr/>
              <a:t>01.04.2019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019489AF-9353-4C82-A7F6-32BE17D53D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DDC40-DDE7-457F-82A5-9C47DB0E1445}" type="datetimeFigureOut">
              <a:rPr lang="ru-RU" smtClean="0"/>
              <a:pPr/>
              <a:t>01.04.2019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19489AF-9353-4C82-A7F6-32BE17D53D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Объект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19489AF-9353-4C82-A7F6-32BE17D53DC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DDC40-DDE7-457F-82A5-9C47DB0E1445}" type="datetimeFigureOut">
              <a:rPr lang="ru-RU" smtClean="0"/>
              <a:pPr/>
              <a:t>01.04.2019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019489AF-9353-4C82-A7F6-32BE17D53DC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3D2DDC40-DDE7-457F-82A5-9C47DB0E1445}" type="datetimeFigureOut">
              <a:rPr lang="ru-RU" smtClean="0"/>
              <a:pPr/>
              <a:t>01.04.2019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3D2DDC40-DDE7-457F-82A5-9C47DB0E1445}" type="datetimeFigureOut">
              <a:rPr lang="ru-RU" smtClean="0"/>
              <a:pPr/>
              <a:t>01.04.2019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19489AF-9353-4C82-A7F6-32BE17D53DC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doi.crossref.org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search.crossref.org/?q=2415-377X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rossref.org/06members/51depositor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mx.ogasa.org.ua/handle/123456789/5406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rossref.org/webDeposit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19872" y="188640"/>
            <a:ext cx="5544616" cy="2232248"/>
          </a:xfrm>
        </p:spPr>
        <p:txBody>
          <a:bodyPr>
            <a:noAutofit/>
          </a:bodyPr>
          <a:lstStyle/>
          <a:p>
            <a:endParaRPr lang="ru-RU" sz="32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5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Що таке </a:t>
            </a:r>
            <a:r>
              <a:rPr lang="en-US" sz="5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DOI</a:t>
            </a:r>
            <a:r>
              <a:rPr lang="ru-RU" sz="5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?</a:t>
            </a:r>
            <a:endParaRPr lang="ru-RU" sz="5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5580112" y="5949280"/>
            <a:ext cx="3347864" cy="40466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lang="ru-RU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Бібліотека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ОДАБА-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201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р.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251520" y="3501008"/>
            <a:ext cx="6624736" cy="1512168"/>
          </a:xfrm>
          <a:prstGeom prst="rect">
            <a:avLst/>
          </a:prstGeom>
        </p:spPr>
        <p:txBody>
          <a:bodyPr>
            <a:noAutofit/>
          </a:bodyPr>
          <a:lstStyle/>
          <a:p>
            <a:pPr lvl="0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ru-RU" sz="3200" b="1" noProof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Адреса сайту: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https://www.crossref.org/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6" name="Рисунок 5" descr="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404664"/>
            <a:ext cx="3240360" cy="194421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3509810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-5894"/>
            <a:ext cx="8440616" cy="1008112"/>
          </a:xfrm>
        </p:spPr>
        <p:txBody>
          <a:bodyPr>
            <a:noAutofit/>
          </a:bodyPr>
          <a:lstStyle/>
          <a:p>
            <a:r>
              <a:rPr lang="uk-UA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Завантаження інформації на </a:t>
            </a:r>
            <a:r>
              <a:rPr lang="uk-UA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CrossRef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1560" y="1556792"/>
            <a:ext cx="8075240" cy="4680520"/>
          </a:xfrm>
        </p:spPr>
        <p:txBody>
          <a:bodyPr>
            <a:normAutofit fontScale="70000" lnSpcReduction="20000"/>
          </a:bodyPr>
          <a:lstStyle/>
          <a:p>
            <a:pPr marL="7938" indent="0" algn="just">
              <a:buNone/>
            </a:pPr>
            <a:r>
              <a:rPr lang="uk-UA" sz="2400" dirty="0" smtClean="0"/>
              <a:t>3.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Поле де йде ХМЛ інформація про журнал, введена раніше</a:t>
            </a:r>
            <a:br>
              <a:rPr lang="uk-UA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Далі поля для введення інформації про статтю. Поля заповнюються англійською мовою, а потім мовою статті:</a:t>
            </a:r>
          </a:p>
          <a:p>
            <a:pPr marL="7938" indent="0" algn="just">
              <a:buNone/>
            </a:pP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Title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RECOMMENDATIONS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ON THE CHOICE OF RATIONAL ENERGY EFFICIENT PLANNING SOLUTIONS FOR THE DEVELOPMENT OF CITIES OF UKRAINE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РЕКОМЕНДАЦИИ ПО ВЫБОРУ РАЦИОНАЛЬНЫХ ЭНЕРГОЭФФЕКТИВНЫХ ПЛАНИРОВОЧНЫХ РЕШЕНИЙ ЗАСТРОЙКИ ГОРОДОВ УКРАИНЫ</a:t>
            </a:r>
          </a:p>
          <a:p>
            <a:pPr marL="0" indent="0"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Author: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E.V.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Vitvitskaya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Organization author: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Odessa State Academy of Civil Engineering and Architecture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DOI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10.31650/2415-377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-2018-70-9-15</a:t>
            </a:r>
          </a:p>
          <a:p>
            <a:pPr marL="0" indent="0"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URL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ссылка на статью на сайте журнала</a:t>
            </a:r>
          </a:p>
          <a:p>
            <a:pPr marL="0" indent="0"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First page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Last page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15</a:t>
            </a:r>
          </a:p>
          <a:p>
            <a:pPr marL="0" indent="0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uk-UA" sz="2400" dirty="0" smtClean="0"/>
              <a:t>Для </a:t>
            </a:r>
            <a:r>
              <a:rPr lang="uk-UA" sz="2400" dirty="0" smtClean="0"/>
              <a:t>додавання </a:t>
            </a:r>
            <a:r>
              <a:rPr lang="uk-UA" sz="2400" dirty="0" smtClean="0"/>
              <a:t>наст. статті </a:t>
            </a:r>
            <a:r>
              <a:rPr lang="uk-UA" sz="2400" dirty="0" smtClean="0"/>
              <a:t>натискаємо: </a:t>
            </a:r>
            <a:r>
              <a:rPr lang="uk-UA" sz="2400" dirty="0" err="1" smtClean="0"/>
              <a:t>Add</a:t>
            </a:r>
            <a:r>
              <a:rPr lang="uk-UA" sz="2400" dirty="0" smtClean="0"/>
              <a:t> </a:t>
            </a:r>
            <a:r>
              <a:rPr lang="uk-UA" sz="2400" dirty="0" err="1" smtClean="0"/>
              <a:t>Another</a:t>
            </a:r>
            <a:r>
              <a:rPr lang="uk-UA" sz="2400" dirty="0" smtClean="0"/>
              <a:t> </a:t>
            </a:r>
            <a:r>
              <a:rPr lang="uk-UA" sz="2400" dirty="0" err="1" smtClean="0"/>
              <a:t>Article</a:t>
            </a:r>
            <a:r>
              <a:rPr lang="uk-UA" sz="2400" dirty="0" smtClean="0"/>
              <a:t>: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uk-UA" sz="2400" b="1" dirty="0" smtClean="0"/>
          </a:p>
        </p:txBody>
      </p:sp>
    </p:spTree>
    <p:extLst>
      <p:ext uri="{BB962C8B-B14F-4D97-AF65-F5344CB8AC3E}">
        <p14:creationId xmlns="" xmlns:p14="http://schemas.microsoft.com/office/powerpoint/2010/main" val="42010447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-5894"/>
            <a:ext cx="8440616" cy="1008112"/>
          </a:xfrm>
        </p:spPr>
        <p:txBody>
          <a:bodyPr>
            <a:noAutofit/>
          </a:bodyPr>
          <a:lstStyle/>
          <a:p>
            <a:r>
              <a:rPr lang="uk-UA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Завантаження інформації на </a:t>
            </a:r>
            <a:r>
              <a:rPr lang="uk-UA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CrossRef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1560" y="1340768"/>
            <a:ext cx="8075240" cy="5112568"/>
          </a:xfrm>
        </p:spPr>
        <p:txBody>
          <a:bodyPr>
            <a:normAutofit fontScale="62500" lnSpcReduction="20000"/>
          </a:bodyPr>
          <a:lstStyle/>
          <a:p>
            <a:pPr lvl="0">
              <a:buNone/>
            </a:pPr>
            <a:r>
              <a:rPr lang="uk-UA" sz="1800" b="1" dirty="0" smtClean="0"/>
              <a:t>2</a:t>
            </a:r>
            <a:r>
              <a:rPr lang="uk-UA" sz="19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900" b="1" dirty="0" smtClean="0">
                <a:latin typeface="Times New Roman" pitchFamily="18" charset="0"/>
                <a:cs typeface="Times New Roman" pitchFamily="18" charset="0"/>
              </a:rPr>
              <a:t>Title</a:t>
            </a:r>
            <a:r>
              <a:rPr lang="en-US" sz="19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uk-UA" sz="19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GEOMETRY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OF THE TRACERY OF THE GOTHIC WINDOWS</a:t>
            </a:r>
            <a:endParaRPr lang="ru-RU" sz="1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900" b="1" dirty="0" smtClean="0">
                <a:latin typeface="Times New Roman" pitchFamily="18" charset="0"/>
                <a:cs typeface="Times New Roman" pitchFamily="18" charset="0"/>
              </a:rPr>
              <a:t>Author: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O. </a:t>
            </a:r>
            <a:r>
              <a:rPr lang="en-US" sz="1900" dirty="0" err="1" smtClean="0">
                <a:latin typeface="Times New Roman" pitchFamily="18" charset="0"/>
                <a:cs typeface="Times New Roman" pitchFamily="18" charset="0"/>
              </a:rPr>
              <a:t>Nikitenko</a:t>
            </a:r>
            <a:endParaRPr lang="ru-RU" sz="1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900" b="1" dirty="0" smtClean="0">
                <a:latin typeface="Times New Roman" pitchFamily="18" charset="0"/>
                <a:cs typeface="Times New Roman" pitchFamily="18" charset="0"/>
              </a:rPr>
              <a:t>Organization author: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Warsaw University of Life Science - SGGW</a:t>
            </a:r>
            <a:endParaRPr lang="ru-RU" sz="1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900" b="1" dirty="0" smtClean="0">
                <a:latin typeface="Times New Roman" pitchFamily="18" charset="0"/>
                <a:cs typeface="Times New Roman" pitchFamily="18" charset="0"/>
              </a:rPr>
              <a:t>Author: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K. </a:t>
            </a:r>
            <a:r>
              <a:rPr lang="en-US" sz="1900" dirty="0" err="1" smtClean="0">
                <a:latin typeface="Times New Roman" pitchFamily="18" charset="0"/>
                <a:cs typeface="Times New Roman" pitchFamily="18" charset="0"/>
              </a:rPr>
              <a:t>Karsznia</a:t>
            </a:r>
            <a:endParaRPr lang="ru-RU" sz="1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900" b="1" dirty="0" smtClean="0">
                <a:latin typeface="Times New Roman" pitchFamily="18" charset="0"/>
                <a:cs typeface="Times New Roman" pitchFamily="18" charset="0"/>
              </a:rPr>
              <a:t>Organization author: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Warsaw University of Life Science - SGGW</a:t>
            </a:r>
            <a:endParaRPr lang="ru-RU" sz="1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900" b="1" dirty="0" smtClean="0">
                <a:latin typeface="Times New Roman" pitchFamily="18" charset="0"/>
                <a:cs typeface="Times New Roman" pitchFamily="18" charset="0"/>
              </a:rPr>
              <a:t>Author: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A. Kalinin</a:t>
            </a:r>
            <a:endParaRPr lang="ru-RU" sz="1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900" b="1" dirty="0" smtClean="0">
                <a:latin typeface="Times New Roman" pitchFamily="18" charset="0"/>
                <a:cs typeface="Times New Roman" pitchFamily="18" charset="0"/>
              </a:rPr>
              <a:t>Organization author: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Odessa State Academy of Civil Engineering and Architecture </a:t>
            </a:r>
            <a:endParaRPr lang="ru-RU" sz="1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900" b="1" dirty="0" smtClean="0">
                <a:latin typeface="Times New Roman" pitchFamily="18" charset="0"/>
                <a:cs typeface="Times New Roman" pitchFamily="18" charset="0"/>
              </a:rPr>
              <a:t>DOI</a:t>
            </a: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10.31650/2415-377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-2018-70-16-22</a:t>
            </a:r>
          </a:p>
          <a:p>
            <a:pPr>
              <a:buNone/>
            </a:pPr>
            <a:r>
              <a:rPr lang="en-US" sz="1900" b="1" dirty="0" smtClean="0">
                <a:latin typeface="Times New Roman" pitchFamily="18" charset="0"/>
                <a:cs typeface="Times New Roman" pitchFamily="18" charset="0"/>
              </a:rPr>
              <a:t>URL</a:t>
            </a: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ссылка на статью на сайте журнала</a:t>
            </a:r>
          </a:p>
          <a:p>
            <a:pPr>
              <a:buNone/>
            </a:pPr>
            <a:r>
              <a:rPr lang="en-US" sz="1900" b="1" dirty="0" smtClean="0">
                <a:latin typeface="Times New Roman" pitchFamily="18" charset="0"/>
                <a:cs typeface="Times New Roman" pitchFamily="18" charset="0"/>
              </a:rPr>
              <a:t>First page: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16</a:t>
            </a:r>
            <a:r>
              <a:rPr lang="en-US" sz="1900" b="1" dirty="0" smtClean="0">
                <a:latin typeface="Times New Roman" pitchFamily="18" charset="0"/>
                <a:cs typeface="Times New Roman" pitchFamily="18" charset="0"/>
              </a:rPr>
              <a:t> Last page: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22</a:t>
            </a:r>
            <a:endParaRPr lang="ru-RU" sz="1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9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uk-UA" sz="1900" b="1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1900" b="1" dirty="0" smtClean="0">
                <a:latin typeface="Times New Roman" pitchFamily="18" charset="0"/>
                <a:cs typeface="Times New Roman" pitchFamily="18" charset="0"/>
              </a:rPr>
              <a:t>Title</a:t>
            </a:r>
            <a:r>
              <a:rPr lang="en-US" sz="19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uk-UA" sz="19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STRENGTHENING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OF REINFORCED CONCRETE STRUCTURES BY EXTERNAL REINFORCEMENT WITH COMPOSITE MATERIALS</a:t>
            </a:r>
            <a:endParaRPr lang="ru-RU" sz="1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УСИЛЕНИЕ ЖЕЛЕЗОБЕТОННЫХ КОНСТРУКЦИЙ ВНЕШНИМ АРМИРОВАНИЕМ КОМПОЗИТНЫМИ МАТЕРИАЛАМИ</a:t>
            </a:r>
          </a:p>
          <a:p>
            <a:pPr>
              <a:buNone/>
            </a:pPr>
            <a:r>
              <a:rPr lang="en-US" sz="1900" b="1" dirty="0" smtClean="0">
                <a:latin typeface="Times New Roman" pitchFamily="18" charset="0"/>
                <a:cs typeface="Times New Roman" pitchFamily="18" charset="0"/>
              </a:rPr>
              <a:t>Author: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M.V. </a:t>
            </a:r>
            <a:r>
              <a:rPr lang="en-US" sz="1900" dirty="0" err="1" smtClean="0">
                <a:latin typeface="Times New Roman" pitchFamily="18" charset="0"/>
                <a:cs typeface="Times New Roman" pitchFamily="18" charset="0"/>
              </a:rPr>
              <a:t>Zavoloka</a:t>
            </a:r>
            <a:endParaRPr lang="ru-RU" sz="1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900" b="1" dirty="0" smtClean="0">
                <a:latin typeface="Times New Roman" pitchFamily="18" charset="0"/>
                <a:cs typeface="Times New Roman" pitchFamily="18" charset="0"/>
              </a:rPr>
              <a:t>Organization author: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Odessa State Academy of Civil Engineering and Architecture </a:t>
            </a:r>
            <a:endParaRPr lang="ru-RU" sz="1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900" b="1" dirty="0" smtClean="0">
                <a:latin typeface="Times New Roman" pitchFamily="18" charset="0"/>
                <a:cs typeface="Times New Roman" pitchFamily="18" charset="0"/>
              </a:rPr>
              <a:t>Author: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Y.M. </a:t>
            </a:r>
            <a:r>
              <a:rPr lang="en-US" sz="1900" dirty="0" err="1" smtClean="0">
                <a:latin typeface="Times New Roman" pitchFamily="18" charset="0"/>
                <a:cs typeface="Times New Roman" pitchFamily="18" charset="0"/>
              </a:rPr>
              <a:t>Zavoloka</a:t>
            </a:r>
            <a:endParaRPr lang="ru-RU" sz="1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900" b="1" dirty="0" smtClean="0">
                <a:latin typeface="Times New Roman" pitchFamily="18" charset="0"/>
                <a:cs typeface="Times New Roman" pitchFamily="18" charset="0"/>
              </a:rPr>
              <a:t>Organization author: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Odessa State Academy of Civil Engineering and Architecture </a:t>
            </a:r>
            <a:endParaRPr lang="ru-RU" sz="1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900" b="1" dirty="0" smtClean="0">
                <a:latin typeface="Times New Roman" pitchFamily="18" charset="0"/>
                <a:cs typeface="Times New Roman" pitchFamily="18" charset="0"/>
              </a:rPr>
              <a:t>Author: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Y.V. </a:t>
            </a:r>
            <a:r>
              <a:rPr lang="en-US" sz="1900" dirty="0" err="1" smtClean="0">
                <a:latin typeface="Times New Roman" pitchFamily="18" charset="0"/>
                <a:cs typeface="Times New Roman" pitchFamily="18" charset="0"/>
              </a:rPr>
              <a:t>Zavoloka</a:t>
            </a:r>
            <a:endParaRPr lang="ru-RU" sz="1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900" b="1" dirty="0" smtClean="0">
                <a:latin typeface="Times New Roman" pitchFamily="18" charset="0"/>
                <a:cs typeface="Times New Roman" pitchFamily="18" charset="0"/>
              </a:rPr>
              <a:t>Organization author: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Odessa State Academy of Civil Engineering and Architecture </a:t>
            </a:r>
            <a:endParaRPr lang="ru-RU" sz="1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900" b="1" dirty="0" smtClean="0">
                <a:latin typeface="Times New Roman" pitchFamily="18" charset="0"/>
                <a:cs typeface="Times New Roman" pitchFamily="18" charset="0"/>
              </a:rPr>
              <a:t>DOI</a:t>
            </a: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10.31650/2415-377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-2018-70-23-28</a:t>
            </a:r>
          </a:p>
          <a:p>
            <a:pPr>
              <a:buNone/>
            </a:pPr>
            <a:r>
              <a:rPr lang="en-US" sz="1900" b="1" dirty="0" smtClean="0">
                <a:latin typeface="Times New Roman" pitchFamily="18" charset="0"/>
                <a:cs typeface="Times New Roman" pitchFamily="18" charset="0"/>
              </a:rPr>
              <a:t>URL</a:t>
            </a: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ссылка на статью на сайте журнала</a:t>
            </a:r>
          </a:p>
          <a:p>
            <a:pPr>
              <a:buNone/>
            </a:pPr>
            <a:r>
              <a:rPr lang="en-US" sz="1900" b="1" dirty="0" smtClean="0">
                <a:latin typeface="Times New Roman" pitchFamily="18" charset="0"/>
                <a:cs typeface="Times New Roman" pitchFamily="18" charset="0"/>
              </a:rPr>
              <a:t>First page: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23</a:t>
            </a:r>
            <a:r>
              <a:rPr lang="en-US" sz="1900" b="1" dirty="0" smtClean="0">
                <a:latin typeface="Times New Roman" pitchFamily="18" charset="0"/>
                <a:cs typeface="Times New Roman" pitchFamily="18" charset="0"/>
              </a:rPr>
              <a:t> Last page: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28</a:t>
            </a:r>
            <a:endParaRPr lang="ru-RU" sz="19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uk-UA" sz="19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010447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-5894"/>
            <a:ext cx="8440616" cy="1008112"/>
          </a:xfrm>
        </p:spPr>
        <p:txBody>
          <a:bodyPr>
            <a:noAutofit/>
          </a:bodyPr>
          <a:lstStyle/>
          <a:p>
            <a:r>
              <a:rPr lang="uk-UA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Завантаження інформації на </a:t>
            </a:r>
            <a:r>
              <a:rPr lang="uk-UA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CrossRef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1340768"/>
            <a:ext cx="8435280" cy="5112568"/>
          </a:xfrm>
        </p:spPr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Після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додавання 25 статей. натискаємо </a:t>
            </a:r>
            <a:r>
              <a:rPr lang="uk-UA" sz="2800" b="1" dirty="0" err="1" smtClean="0">
                <a:latin typeface="Times New Roman" pitchFamily="18" charset="0"/>
                <a:cs typeface="Times New Roman" pitchFamily="18" charset="0"/>
              </a:rPr>
              <a:t>Finish</a:t>
            </a:r>
            <a:endParaRPr lang="uk-UA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>
              <a:buNone/>
            </a:pP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Після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цього відкривається реєстраційне поле куди вносимо 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логін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і пароль вказаний 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CrossRef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в листі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lvl="0" indent="0" algn="just">
              <a:buNone/>
            </a:pP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Username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…….</a:t>
            </a:r>
            <a:endParaRPr lang="uk-UA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>
              <a:buNone/>
            </a:pP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Pass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:……</a:t>
            </a:r>
          </a:p>
          <a:p>
            <a:pPr marL="0" lvl="0" indent="0" algn="just">
              <a:buNone/>
            </a:pP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Натискаємо </a:t>
            </a:r>
            <a:r>
              <a:rPr lang="uk-UA" sz="2800" b="1" dirty="0" err="1" smtClean="0">
                <a:latin typeface="Times New Roman" pitchFamily="18" charset="0"/>
                <a:cs typeface="Times New Roman" pitchFamily="18" charset="0"/>
              </a:rPr>
              <a:t>Deposit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(дані йдуть в чергу на завантаження. На пошту, яку вказали в реєстрації потім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прийде сповіщення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про завантаження)</a:t>
            </a:r>
            <a:endParaRPr lang="uk-UA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010447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-5894"/>
            <a:ext cx="8440616" cy="1008112"/>
          </a:xfrm>
        </p:spPr>
        <p:txBody>
          <a:bodyPr>
            <a:noAutofit/>
          </a:bodyPr>
          <a:lstStyle/>
          <a:p>
            <a:r>
              <a:rPr lang="uk-UA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Подивиться завантажені документи  </a:t>
            </a:r>
            <a:r>
              <a:rPr lang="uk-UA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uk-UA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CrossRef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1340768"/>
            <a:ext cx="8435280" cy="5112568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uk-UA" sz="2800" dirty="0" smtClean="0"/>
              <a:t>Щоб подивитися завантажені дані в </a:t>
            </a:r>
            <a:r>
              <a:rPr lang="uk-UA" sz="2800" dirty="0" err="1" smtClean="0"/>
              <a:t>CrossRef</a:t>
            </a:r>
            <a:endParaRPr lang="uk-UA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uk-UA" sz="2800" dirty="0" smtClean="0"/>
              <a:t>Сайт </a:t>
            </a:r>
            <a:r>
              <a:rPr lang="uk-UA" sz="2800" dirty="0" smtClean="0"/>
              <a:t>- </a:t>
            </a:r>
            <a:r>
              <a:rPr lang="uk-UA" sz="2800" dirty="0" smtClean="0">
                <a:hlinkClick r:id="rId2"/>
              </a:rPr>
              <a:t>https://</a:t>
            </a:r>
            <a:r>
              <a:rPr lang="uk-UA" sz="2800" dirty="0" smtClean="0">
                <a:hlinkClick r:id="rId2"/>
              </a:rPr>
              <a:t>doi.crossref.org</a:t>
            </a:r>
            <a:r>
              <a:rPr lang="uk-UA" sz="2800" dirty="0" smtClean="0"/>
              <a:t> , вводимо  </a:t>
            </a:r>
            <a:r>
              <a:rPr lang="uk-UA" sz="2800" dirty="0" err="1" smtClean="0"/>
              <a:t>Username</a:t>
            </a:r>
            <a:r>
              <a:rPr lang="uk-UA" sz="2800" dirty="0" smtClean="0"/>
              <a:t>, </a:t>
            </a:r>
            <a:r>
              <a:rPr lang="uk-UA" sz="2800" dirty="0" err="1" smtClean="0"/>
              <a:t>Pass</a:t>
            </a:r>
            <a:r>
              <a:rPr lang="uk-UA" sz="2800" dirty="0" smtClean="0"/>
              <a:t>: </a:t>
            </a:r>
            <a:endParaRPr lang="uk-UA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uk-UA" sz="2800" dirty="0" err="1" smtClean="0"/>
              <a:t>Home</a:t>
            </a:r>
            <a:r>
              <a:rPr lang="uk-UA" sz="2800" dirty="0" smtClean="0"/>
              <a:t> </a:t>
            </a:r>
            <a:r>
              <a:rPr lang="uk-UA" sz="2800" dirty="0" smtClean="0"/>
              <a:t>- Натискаємо </a:t>
            </a:r>
            <a:r>
              <a:rPr lang="uk-UA" sz="2800" dirty="0" err="1" smtClean="0"/>
              <a:t>Submission</a:t>
            </a:r>
            <a:r>
              <a:rPr lang="uk-UA" sz="2800" dirty="0" smtClean="0"/>
              <a:t> </a:t>
            </a:r>
            <a:r>
              <a:rPr lang="uk-UA" sz="2800" dirty="0" err="1" smtClean="0"/>
              <a:t>administration</a:t>
            </a:r>
            <a:endParaRPr lang="uk-UA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uk-UA" sz="2800" dirty="0" smtClean="0"/>
              <a:t>У полі </a:t>
            </a:r>
            <a:r>
              <a:rPr lang="uk-UA" sz="2800" dirty="0" err="1" smtClean="0"/>
              <a:t>Received</a:t>
            </a:r>
            <a:r>
              <a:rPr lang="uk-UA" sz="2800" dirty="0" smtClean="0"/>
              <a:t> </a:t>
            </a:r>
            <a:r>
              <a:rPr lang="uk-UA" sz="2800" dirty="0" err="1" smtClean="0"/>
              <a:t>date</a:t>
            </a:r>
            <a:r>
              <a:rPr lang="uk-UA" sz="2800" dirty="0" smtClean="0"/>
              <a:t> </a:t>
            </a:r>
            <a:r>
              <a:rPr lang="uk-UA" sz="2800" dirty="0" err="1" smtClean="0"/>
              <a:t>start</a:t>
            </a:r>
            <a:r>
              <a:rPr lang="uk-UA" sz="2800" dirty="0" smtClean="0"/>
              <a:t> (вказуємо дату </a:t>
            </a:r>
            <a:r>
              <a:rPr lang="uk-UA" sz="2800" dirty="0" smtClean="0"/>
              <a:t>початку перегляду) </a:t>
            </a:r>
            <a:r>
              <a:rPr lang="uk-UA" sz="2800" dirty="0" err="1" smtClean="0"/>
              <a:t>Received</a:t>
            </a:r>
            <a:r>
              <a:rPr lang="uk-UA" sz="2800" dirty="0" smtClean="0"/>
              <a:t> </a:t>
            </a:r>
            <a:r>
              <a:rPr lang="uk-UA" sz="2800" dirty="0" err="1" smtClean="0"/>
              <a:t>date</a:t>
            </a:r>
            <a:r>
              <a:rPr lang="uk-UA" sz="2800" dirty="0" smtClean="0"/>
              <a:t> </a:t>
            </a:r>
            <a:r>
              <a:rPr lang="uk-UA" sz="2800" dirty="0" err="1" smtClean="0"/>
              <a:t>end</a:t>
            </a:r>
            <a:r>
              <a:rPr lang="uk-UA" sz="2800" dirty="0" smtClean="0"/>
              <a:t> (дату </a:t>
            </a:r>
            <a:r>
              <a:rPr lang="uk-UA" sz="2800" dirty="0" smtClean="0"/>
              <a:t>закінчення)</a:t>
            </a:r>
            <a:r>
              <a:rPr lang="uk-UA" sz="2800" dirty="0" err="1" smtClean="0"/>
              <a:t>.Search</a:t>
            </a:r>
            <a:r>
              <a:rPr lang="uk-UA" sz="2800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uk-UA" sz="2800" dirty="0" smtClean="0"/>
              <a:t>Відкриється </a:t>
            </a:r>
            <a:r>
              <a:rPr lang="uk-UA" sz="2800" dirty="0" smtClean="0"/>
              <a:t>список. Значок Е поруч з ID каже про помилку в процесі завантаження.</a:t>
            </a:r>
            <a:endParaRPr lang="uk-UA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010447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52736"/>
          </a:xfrm>
        </p:spPr>
        <p:txBody>
          <a:bodyPr>
            <a:noAutofit/>
          </a:bodyPr>
          <a:lstStyle/>
          <a:p>
            <a:r>
              <a:rPr lang="uk-UA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Я</a:t>
            </a:r>
            <a:r>
              <a:rPr lang="uk-UA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uk-UA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виглядають всі статті журналу в </a:t>
            </a:r>
            <a:r>
              <a:rPr lang="uk-UA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CrossRef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1340768"/>
            <a:ext cx="8435280" cy="51125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Переходимо до сайту:</a:t>
            </a:r>
          </a:p>
          <a:p>
            <a:pPr>
              <a:buNone/>
            </a:pPr>
            <a:r>
              <a:rPr lang="ru-RU" sz="2800" u="sng" dirty="0" smtClean="0">
                <a:hlinkClick r:id="rId2"/>
              </a:rPr>
              <a:t>https://</a:t>
            </a:r>
            <a:r>
              <a:rPr lang="en-US" sz="2800" u="sng" dirty="0" smtClean="0">
                <a:hlinkClick r:id="rId2"/>
              </a:rPr>
              <a:t>search</a:t>
            </a:r>
            <a:r>
              <a:rPr lang="ru-RU" sz="2800" u="sng" dirty="0" smtClean="0">
                <a:hlinkClick r:id="rId2"/>
              </a:rPr>
              <a:t>.</a:t>
            </a:r>
            <a:r>
              <a:rPr lang="en-US" sz="2800" u="sng" dirty="0" err="1" smtClean="0">
                <a:hlinkClick r:id="rId2"/>
              </a:rPr>
              <a:t>crossref</a:t>
            </a:r>
            <a:r>
              <a:rPr lang="ru-RU" sz="2800" u="sng" dirty="0" smtClean="0">
                <a:hlinkClick r:id="rId2"/>
              </a:rPr>
              <a:t>.</a:t>
            </a:r>
            <a:r>
              <a:rPr lang="en-US" sz="2800" u="sng" dirty="0" smtClean="0">
                <a:hlinkClick r:id="rId2"/>
              </a:rPr>
              <a:t>org</a:t>
            </a:r>
            <a:r>
              <a:rPr lang="ru-RU" sz="2800" u="sng" dirty="0" smtClean="0">
                <a:hlinkClick r:id="rId2"/>
              </a:rPr>
              <a:t>/?</a:t>
            </a:r>
            <a:r>
              <a:rPr lang="en-US" sz="2800" u="sng" dirty="0" smtClean="0">
                <a:hlinkClick r:id="rId2"/>
              </a:rPr>
              <a:t>q</a:t>
            </a:r>
            <a:r>
              <a:rPr lang="ru-RU" sz="2800" u="sng" dirty="0" smtClean="0">
                <a:hlinkClick r:id="rId2"/>
              </a:rPr>
              <a:t>=2415-377</a:t>
            </a:r>
            <a:r>
              <a:rPr lang="en-US" sz="2800" u="sng" dirty="0" smtClean="0">
                <a:hlinkClick r:id="rId2"/>
              </a:rPr>
              <a:t>X</a:t>
            </a:r>
            <a:endParaRPr lang="uk-UA" sz="2800" u="sng" dirty="0" smtClean="0"/>
          </a:p>
          <a:p>
            <a:pPr>
              <a:buNone/>
            </a:pPr>
            <a:endParaRPr lang="ru-RU" sz="2800" dirty="0"/>
          </a:p>
        </p:txBody>
      </p:sp>
    </p:spTree>
    <p:extLst>
      <p:ext uri="{BB962C8B-B14F-4D97-AF65-F5344CB8AC3E}">
        <p14:creationId xmlns="" xmlns:p14="http://schemas.microsoft.com/office/powerpoint/2010/main" val="42010447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864096"/>
          </a:xfrm>
        </p:spPr>
        <p:txBody>
          <a:bodyPr>
            <a:noAutofit/>
          </a:bodyPr>
          <a:lstStyle/>
          <a:p>
            <a:r>
              <a:rPr lang="uk-UA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Щоб подивитися всі DOI журналу за весь </a:t>
            </a:r>
            <a:r>
              <a:rPr lang="uk-UA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час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1340768"/>
            <a:ext cx="8435280" cy="5112568"/>
          </a:xfrm>
        </p:spPr>
        <p:txBody>
          <a:bodyPr>
            <a:normAutofit/>
          </a:bodyPr>
          <a:lstStyle/>
          <a:p>
            <a:pPr marL="0" indent="358775">
              <a:buNone/>
            </a:pP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Переходимо до сайту:</a:t>
            </a:r>
          </a:p>
          <a:p>
            <a:pPr>
              <a:buNone/>
            </a:pPr>
            <a:r>
              <a:rPr lang="ru-RU" sz="2800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https://</a:t>
            </a:r>
            <a:r>
              <a:rPr lang="en-US" sz="2800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www</a:t>
            </a:r>
            <a:r>
              <a:rPr lang="ru-RU" sz="2800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.</a:t>
            </a:r>
            <a:r>
              <a:rPr lang="en-US" sz="2800" u="sng" dirty="0" err="1" smtClean="0">
                <a:latin typeface="Times New Roman" pitchFamily="18" charset="0"/>
                <a:cs typeface="Times New Roman" pitchFamily="18" charset="0"/>
                <a:hlinkClick r:id="rId2"/>
              </a:rPr>
              <a:t>crossref</a:t>
            </a:r>
            <a:r>
              <a:rPr lang="ru-RU" sz="2800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.</a:t>
            </a:r>
            <a:r>
              <a:rPr lang="en-US" sz="2800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org</a:t>
            </a:r>
            <a:r>
              <a:rPr lang="ru-RU" sz="2800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/06</a:t>
            </a:r>
            <a:r>
              <a:rPr lang="en-US" sz="2800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members</a:t>
            </a:r>
            <a:r>
              <a:rPr lang="ru-RU" sz="2800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/51</a:t>
            </a:r>
            <a:r>
              <a:rPr lang="en-US" sz="2800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depositor</a:t>
            </a:r>
            <a:r>
              <a:rPr lang="ru-RU" sz="2800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.</a:t>
            </a:r>
            <a:r>
              <a:rPr lang="en-US" sz="2800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html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endParaRPr lang="uk-UA" sz="2800" dirty="0" smtClean="0"/>
          </a:p>
          <a:p>
            <a:pPr marL="0" indent="358775">
              <a:buNone/>
            </a:pP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Відкриваємо назва організації,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вибираємо журнали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відкриваються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усі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DOI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010447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Що таке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DOI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?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1560" y="1447800"/>
            <a:ext cx="8075240" cy="4933528"/>
          </a:xfrm>
        </p:spPr>
        <p:txBody>
          <a:bodyPr>
            <a:normAutofit/>
          </a:bodyPr>
          <a:lstStyle/>
          <a:p>
            <a:pPr marL="4763" indent="444500" algn="just">
              <a:buNone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DOI (digital object identifier)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цифровий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ідентифікатор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об'єкта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присвоюється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науковим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статтям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та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збірникам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500500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512624" cy="792088"/>
          </a:xfrm>
        </p:spPr>
        <p:txBody>
          <a:bodyPr>
            <a:noAutofit/>
          </a:bodyPr>
          <a:lstStyle/>
          <a:p>
            <a:r>
              <a:rPr lang="ru-RU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Важливість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DOI для </a:t>
            </a:r>
            <a:r>
              <a:rPr lang="ru-RU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наукових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досліджень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1560" y="1484784"/>
            <a:ext cx="8075240" cy="4933528"/>
          </a:xfrm>
        </p:spPr>
        <p:txBody>
          <a:bodyPr>
            <a:normAutofit/>
          </a:bodyPr>
          <a:lstStyle/>
          <a:p>
            <a:pPr marL="963612" indent="-514350">
              <a:buFont typeface="+mj-lt"/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DOI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змінюється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963612" indent="-514350">
              <a:buFont typeface="+mj-lt"/>
              <a:buAutoNum type="arabicPeriod"/>
            </a:pP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Невід'ємний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атрибут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пошуку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наукової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інфорациі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в таких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базах,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як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Scopus,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WoS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963612" indent="-514350">
              <a:buFont typeface="+mj-lt"/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Актуальна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інформація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по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цитуванн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ю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статей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963612" indent="-514350">
              <a:buFont typeface="+mj-lt"/>
              <a:buAutoNum type="arabicPeriod"/>
            </a:pP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Інтеграція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ORCID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936829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512624" cy="792088"/>
          </a:xfrm>
        </p:spPr>
        <p:txBody>
          <a:bodyPr>
            <a:noAutofit/>
          </a:bodyPr>
          <a:lstStyle/>
          <a:p>
            <a:r>
              <a:rPr lang="ru-RU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Важливість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DOI 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вченого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1560" y="1484784"/>
            <a:ext cx="8075240" cy="4933528"/>
          </a:xfrm>
        </p:spPr>
        <p:txBody>
          <a:bodyPr>
            <a:normAutofit/>
          </a:bodyPr>
          <a:lstStyle/>
          <a:p>
            <a:pPr marL="1192212" indent="-742950">
              <a:buFont typeface="+mj-lt"/>
              <a:buAutoNum type="arabicPeriod"/>
            </a:pP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Ефективний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пошук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наукових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даних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інтернеті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1192212" indent="-742950">
              <a:buFont typeface="+mj-lt"/>
              <a:buAutoNum type="arabicPeriod"/>
            </a:pP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Наявність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посилання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першоджерело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1192212" indent="-742950">
              <a:buFont typeface="+mj-lt"/>
              <a:buAutoNum type="arabicPeriod"/>
            </a:pP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Детальний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опис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наукових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даних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766867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-5894"/>
            <a:ext cx="8440616" cy="1008112"/>
          </a:xfrm>
        </p:spPr>
        <p:txBody>
          <a:bodyPr>
            <a:noAutofit/>
          </a:bodyPr>
          <a:lstStyle/>
          <a:p>
            <a:r>
              <a:rPr lang="uk-UA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Як формується </a:t>
            </a:r>
            <a:r>
              <a:rPr lang="en-US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DOI</a:t>
            </a:r>
            <a:r>
              <a:rPr lang="ru-RU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структура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79512" y="1484784"/>
            <a:ext cx="8784976" cy="4933528"/>
          </a:xfrm>
        </p:spPr>
        <p:txBody>
          <a:bodyPr>
            <a:normAutofit/>
          </a:bodyPr>
          <a:lstStyle/>
          <a:p>
            <a:pPr marL="187325" indent="0" algn="just">
              <a:buNone/>
            </a:pP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DOI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складається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префікса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суфікса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87325" indent="0" algn="just">
              <a:buNone/>
            </a:pP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Префікс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за договором та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після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проплати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присвоюється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Реєстраційним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агенством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CrossRef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для організації, та не змінюється ніколи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наприклад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10.0000)</a:t>
            </a:r>
          </a:p>
          <a:p>
            <a:pPr marL="187325" indent="0">
              <a:buNone/>
            </a:pPr>
            <a:r>
              <a:rPr lang="uk-UA" sz="2400" b="1" dirty="0" err="1" smtClean="0">
                <a:latin typeface="Times New Roman" pitchFamily="18" charset="0"/>
                <a:cs typeface="Times New Roman" pitchFamily="18" charset="0"/>
              </a:rPr>
              <a:t>Суфикс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 -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визначається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самою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організацією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(де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вказується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issn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ік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видання, том, номер випуску, перша та остання стор. статті)</a:t>
            </a:r>
          </a:p>
          <a:p>
            <a:pPr marL="187325" indent="0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187325" indent="0">
              <a:buNone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doi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10.1016/ 0000-0000 -  2019   -5    -  4       -    5          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   17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714375" indent="-265113">
              <a:buNone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   префікс  /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ISSN    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  рік        том   номер        перша            остання</a:t>
            </a:r>
          </a:p>
          <a:p>
            <a:pPr marL="714375" indent="-265113">
              <a:buNone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                         журналу    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видання          випуску    стор.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стат.      стор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стат.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40258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-5894"/>
            <a:ext cx="8440616" cy="1008112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Що </a:t>
            </a:r>
            <a:r>
              <a:rPr lang="ru-RU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бути </a:t>
            </a:r>
            <a:r>
              <a:rPr lang="ru-RU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вказано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сайті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журналу 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1560" y="1556792"/>
            <a:ext cx="8075240" cy="4933528"/>
          </a:xfrm>
        </p:spPr>
        <p:txBody>
          <a:bodyPr>
            <a:normAutofit fontScale="77500" lnSpcReduction="20000"/>
          </a:bodyPr>
          <a:lstStyle/>
          <a:p>
            <a:pPr marL="171450" indent="0"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Назва (укр. англійська)</a:t>
            </a:r>
          </a:p>
          <a:p>
            <a:pPr marL="171450" indent="0"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ISSN</a:t>
            </a:r>
          </a:p>
          <a:p>
            <a:pPr marL="171450" indent="0"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На головній сторінці журналу (куди входить журнал (бази), завдання, тематика,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аудиторія)</a:t>
            </a:r>
          </a:p>
          <a:p>
            <a:pPr marL="171450" indent="0"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Розділ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: Архів номерів де для початку розмістити 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останній рік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, всередині якого колекції №70, №71, №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72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і т.д.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171450" indent="0"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Усередині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кожної колекції описані статті (всі автори, назва, рік видавництва, стор., Ключові слова, анотація) 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сам документ </a:t>
            </a:r>
            <a:r>
              <a:rPr lang="uk-UA" sz="2400" b="1" dirty="0" err="1" smtClean="0">
                <a:latin typeface="Times New Roman" pitchFamily="18" charset="0"/>
                <a:cs typeface="Times New Roman" pitchFamily="18" charset="0"/>
              </a:rPr>
              <a:t>pdf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 формату.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400" dirty="0" smtClean="0">
                <a:latin typeface="Times New Roman" pitchFamily="18" charset="0"/>
                <a:cs typeface="Times New Roman" pitchFamily="18" charset="0"/>
              </a:rPr>
            </a:b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171450" indent="0" algn="just">
              <a:buNone/>
            </a:pP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ВАЖЛИВО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!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У кожній статті має бути свій ідентифікаційний номер *</a:t>
            </a:r>
            <a:br>
              <a:rPr lang="uk-UA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(Як в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репозиторії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наприклад: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  <a:hlinkClick r:id="rId2"/>
              </a:rPr>
              <a:t>http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  <a:hlinkClick r:id="rId2"/>
              </a:rPr>
              <a:t>://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  <a:hlinkClick r:id="rId2"/>
              </a:rPr>
              <a:t>mx.ogasa.org.ua/handle/123456789/5406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171450" indent="0" algn="just">
              <a:buNone/>
            </a:pP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171450" indent="0"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Розділ Редколегія</a:t>
            </a:r>
          </a:p>
          <a:p>
            <a:pPr marL="171450" indent="0"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Розділ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Авторам (Вимоги до статей; Вартість; Порядок рецензування; Основні наукові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напрямки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журналу; публікаційного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етика)</a:t>
            </a:r>
          </a:p>
          <a:p>
            <a:pPr marL="171450" indent="0"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Контакти</a:t>
            </a:r>
          </a:p>
        </p:txBody>
      </p:sp>
    </p:spTree>
    <p:extLst>
      <p:ext uri="{BB962C8B-B14F-4D97-AF65-F5344CB8AC3E}">
        <p14:creationId xmlns="" xmlns:p14="http://schemas.microsoft.com/office/powerpoint/2010/main" val="42010447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1560" y="1556792"/>
            <a:ext cx="8075240" cy="4933528"/>
          </a:xfrm>
        </p:spPr>
        <p:txBody>
          <a:bodyPr>
            <a:normAutofit fontScale="85000" lnSpcReduction="10000"/>
          </a:bodyPr>
          <a:lstStyle/>
          <a:p>
            <a:pPr marL="171450" indent="0"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200" dirty="0" smtClean="0"/>
              <a:t>Ідентифікаційний </a:t>
            </a:r>
            <a:r>
              <a:rPr lang="uk-UA" sz="3200" dirty="0" smtClean="0"/>
              <a:t>номер з адресою сайту потрібен для додавання метаданих статей яким присвоюється DOI на платформі </a:t>
            </a:r>
            <a:r>
              <a:rPr lang="uk-UA" sz="3200" dirty="0" err="1" smtClean="0"/>
              <a:t>CrossRef</a:t>
            </a:r>
            <a:r>
              <a:rPr lang="uk-UA" sz="3200" dirty="0" smtClean="0"/>
              <a:t>.</a:t>
            </a:r>
          </a:p>
          <a:p>
            <a:pPr marL="171450" indent="0">
              <a:buNone/>
            </a:pPr>
            <a:r>
              <a:rPr lang="uk-UA" sz="3200" dirty="0" smtClean="0"/>
              <a:t/>
            </a:r>
            <a:br>
              <a:rPr lang="uk-UA" sz="3200" dirty="0" smtClean="0"/>
            </a:br>
            <a:r>
              <a:rPr lang="uk-UA" sz="3200" dirty="0" smtClean="0"/>
              <a:t>DOI статті формує сам редактор журналу, після чого відправляє інформацію для розміщення на </a:t>
            </a:r>
            <a:r>
              <a:rPr lang="uk-UA" sz="3200" dirty="0" err="1" smtClean="0"/>
              <a:t>CrossRef</a:t>
            </a:r>
            <a:r>
              <a:rPr lang="uk-UA" sz="3200" dirty="0" smtClean="0"/>
              <a:t>.</a:t>
            </a:r>
          </a:p>
          <a:p>
            <a:pPr marL="171450" indent="0">
              <a:buNone/>
            </a:pPr>
            <a:r>
              <a:rPr lang="uk-UA" sz="3200" dirty="0" smtClean="0"/>
              <a:t/>
            </a:r>
            <a:br>
              <a:rPr lang="uk-UA" sz="3200" dirty="0" smtClean="0"/>
            </a:br>
            <a:r>
              <a:rPr lang="uk-UA" sz="3200" dirty="0" smtClean="0"/>
              <a:t>Після відображення статей на сайті </a:t>
            </a:r>
            <a:r>
              <a:rPr lang="uk-UA" sz="3200" dirty="0" err="1" smtClean="0"/>
              <a:t>CrossRef</a:t>
            </a:r>
            <a:r>
              <a:rPr lang="uk-UA" sz="3200" dirty="0" smtClean="0"/>
              <a:t>, редактор сайту журналу додає в кожну статтю, якою було присвоєно її DOI в описі.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3647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-5894"/>
            <a:ext cx="8440616" cy="1008112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Приклад </a:t>
            </a:r>
            <a:r>
              <a:rPr lang="ru-RU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утворення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doi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1560" y="1556792"/>
            <a:ext cx="8075240" cy="4680520"/>
          </a:xfrm>
        </p:spPr>
        <p:txBody>
          <a:bodyPr>
            <a:normAutofit/>
          </a:bodyPr>
          <a:lstStyle/>
          <a:p>
            <a:pPr marL="171450" indent="0" algn="just">
              <a:buNone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DOI статей в віснику №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70,2018</a:t>
            </a:r>
          </a:p>
          <a:p>
            <a:pPr marL="171450" indent="0" algn="just">
              <a:buNone/>
            </a:pP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doi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: 10.31650 - вказується завжди для ОДАБА / ІССН журналу - рік-номер-сторінка початку статті-сторінка закінчення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статті:</a:t>
            </a:r>
          </a:p>
          <a:p>
            <a:pPr lvl="0"/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doi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10.31650/2415-377X-2018-70-9-15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doi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10.31650/2415-377X-2018-70-16-22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doi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10.31650/2415-377X-2018-70-23-28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І т.п. до кінцевої сторінки</a:t>
            </a:r>
          </a:p>
          <a:p>
            <a:pPr>
              <a:buNone/>
            </a:pP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58775">
              <a:buNone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    DOI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створюються редактором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журналу і вказується після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анотації та ключових слів статті, 1 раз до друку.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010447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-5894"/>
            <a:ext cx="8440616" cy="1008112"/>
          </a:xfrm>
        </p:spPr>
        <p:txBody>
          <a:bodyPr>
            <a:noAutofit/>
          </a:bodyPr>
          <a:lstStyle/>
          <a:p>
            <a:r>
              <a:rPr lang="uk-UA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Завантаження інформації на </a:t>
            </a:r>
            <a:r>
              <a:rPr lang="uk-UA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CrossRef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1560" y="1556792"/>
            <a:ext cx="8075240" cy="4680520"/>
          </a:xfrm>
        </p:spPr>
        <p:txBody>
          <a:bodyPr>
            <a:normAutofit fontScale="77500" lnSpcReduction="20000"/>
          </a:bodyPr>
          <a:lstStyle/>
          <a:p>
            <a:pPr marL="171450" indent="0" algn="just">
              <a:buNone/>
            </a:pP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Вісник ОДАБА №70,2018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400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www.crossref.org/webDeposit/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Указываем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1м шаге:</a:t>
            </a:r>
          </a:p>
          <a:p>
            <a:pPr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Select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Data Type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– Journal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Шаг 2: </a:t>
            </a:r>
          </a:p>
          <a:p>
            <a:pPr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Title: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Bulletin of Odessa State Academy of Civil Engineering and Architecture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Abbr.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BOSACEA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Print ISSN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2415-377X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Volume: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пусто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Issue: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70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Type print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*Year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2018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Month: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03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Type online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*Year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2018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Month: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03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Нажимаем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Add articles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171450" indent="0" algn="just">
              <a:buNone/>
            </a:pPr>
            <a:endParaRPr lang="uk-UA" sz="2400" b="1" dirty="0" smtClean="0"/>
          </a:p>
        </p:txBody>
      </p:sp>
    </p:spTree>
    <p:extLst>
      <p:ext uri="{BB962C8B-B14F-4D97-AF65-F5344CB8AC3E}">
        <p14:creationId xmlns="" xmlns:p14="http://schemas.microsoft.com/office/powerpoint/2010/main" val="42010447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264</TotalTime>
  <Words>624</Words>
  <Application>Microsoft Office PowerPoint</Application>
  <PresentationFormat>Экран (4:3)</PresentationFormat>
  <Paragraphs>124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Официальная</vt:lpstr>
      <vt:lpstr>Слайд 1</vt:lpstr>
      <vt:lpstr>Що таке DOI?</vt:lpstr>
      <vt:lpstr>Важливість DOI для наукових досліджень</vt:lpstr>
      <vt:lpstr>Важливість DOI для вченого</vt:lpstr>
      <vt:lpstr>Як формується DOI. Його структура</vt:lpstr>
      <vt:lpstr>Що має бути вказано на сайті журналу </vt:lpstr>
      <vt:lpstr>Слайд 7</vt:lpstr>
      <vt:lpstr>Приклад утворення doi</vt:lpstr>
      <vt:lpstr>Завантаження інформації на CrossRef</vt:lpstr>
      <vt:lpstr>Завантаження інформації на CrossRef</vt:lpstr>
      <vt:lpstr>Завантаження інформації на CrossRef</vt:lpstr>
      <vt:lpstr>Завантаження інформації на CrossRef</vt:lpstr>
      <vt:lpstr>Подивиться завантажені документи  на CrossRef</vt:lpstr>
      <vt:lpstr>Як виглядають всі статті журналу в CrossRef</vt:lpstr>
      <vt:lpstr>Щоб подивитися всі DOI журналу за весь час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Анна</cp:lastModifiedBy>
  <cp:revision>16</cp:revision>
  <dcterms:created xsi:type="dcterms:W3CDTF">2019-03-28T09:47:15Z</dcterms:created>
  <dcterms:modified xsi:type="dcterms:W3CDTF">2019-04-01T08:34:10Z</dcterms:modified>
</cp:coreProperties>
</file>