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Roboto Bold" pitchFamily="2" charset="0"/>
      <p:bold r:id="rId23"/>
    </p:embeddedFont>
    <p:embeddedFont>
      <p:font typeface="Roboto" pitchFamily="2" charset="0"/>
      <p:regular r:id="rId24"/>
      <p:bold r:id="rId25"/>
      <p:italic r:id="rId26"/>
      <p:boldItalic r:id="rId27"/>
    </p:embeddedFont>
    <p:embeddedFont>
      <p:font typeface="Open Sans Light Bold" charset="0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Roboto Bold Italics" charset="0"/>
      <p:regular r:id="rId33"/>
    </p:embeddedFont>
    <p:embeddedFont>
      <p:font typeface="Arimo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5" d="100"/>
          <a:sy n="35" d="100"/>
        </p:scale>
        <p:origin x="-111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9315" r="9809" b="836"/>
          <a:stretch>
            <a:fillRect/>
          </a:stretch>
        </p:blipFill>
        <p:spPr>
          <a:xfrm>
            <a:off x="11395202" y="0"/>
            <a:ext cx="6892798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004AAD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2486531"/>
            <a:ext cx="9630990" cy="315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480"/>
              </a:lnSpc>
            </a:pPr>
            <a:r>
              <a:rPr lang="en-US" sz="10400" spc="-208" dirty="0" err="1">
                <a:solidFill>
                  <a:srgbClr val="14110F"/>
                </a:solidFill>
                <a:latin typeface="Roboto Bold"/>
              </a:rPr>
              <a:t>Академічна</a:t>
            </a:r>
            <a:r>
              <a:rPr lang="en-US" sz="10400" spc="-208" dirty="0">
                <a:solidFill>
                  <a:srgbClr val="14110F"/>
                </a:solidFill>
                <a:latin typeface="Roboto Bold"/>
              </a:rPr>
              <a:t> </a:t>
            </a:r>
            <a:r>
              <a:rPr lang="en-US" sz="10400" spc="-208" dirty="0" err="1">
                <a:solidFill>
                  <a:srgbClr val="14110F"/>
                </a:solidFill>
                <a:latin typeface="Roboto Bold"/>
              </a:rPr>
              <a:t>доброчесність</a:t>
            </a:r>
            <a:endParaRPr lang="en-US" sz="10400" spc="-208" dirty="0">
              <a:solidFill>
                <a:srgbClr val="14110F"/>
              </a:solidFill>
              <a:latin typeface="Roboto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8455649"/>
            <a:ext cx="1338355" cy="802651"/>
            <a:chOff x="0" y="0"/>
            <a:chExt cx="1784474" cy="107020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784474" cy="1070201"/>
              <a:chOff x="0" y="0"/>
              <a:chExt cx="865399" cy="51816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6350" y="6360"/>
                <a:ext cx="852699" cy="506284"/>
              </a:xfrm>
              <a:custGeom>
                <a:avLst/>
                <a:gdLst/>
                <a:ahLst/>
                <a:cxnLst/>
                <a:rect l="l" t="t" r="r" b="b"/>
                <a:pathLst>
                  <a:path w="852699" h="506284">
                    <a:moveTo>
                      <a:pt x="252730" y="0"/>
                    </a:moveTo>
                    <a:lnTo>
                      <a:pt x="599969" y="0"/>
                    </a:lnTo>
                    <a:cubicBezTo>
                      <a:pt x="739669" y="0"/>
                      <a:pt x="852699" y="113215"/>
                      <a:pt x="852699" y="253143"/>
                    </a:cubicBezTo>
                    <a:cubicBezTo>
                      <a:pt x="852699" y="393070"/>
                      <a:pt x="739669" y="506285"/>
                      <a:pt x="599969" y="506285"/>
                    </a:cubicBezTo>
                    <a:lnTo>
                      <a:pt x="252730" y="506285"/>
                    </a:lnTo>
                    <a:cubicBezTo>
                      <a:pt x="113030" y="506285"/>
                      <a:pt x="0" y="393070"/>
                      <a:pt x="0" y="253143"/>
                    </a:cubicBezTo>
                    <a:cubicBezTo>
                      <a:pt x="0" y="113215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4110F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393198" y="401024"/>
              <a:ext cx="998079" cy="315171"/>
              <a:chOff x="0" y="0"/>
              <a:chExt cx="1359375" cy="42926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-5080"/>
                <a:ext cx="1359375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359375" h="434340">
                    <a:moveTo>
                      <a:pt x="1341595" y="187960"/>
                    </a:moveTo>
                    <a:lnTo>
                      <a:pt x="1079975" y="11430"/>
                    </a:lnTo>
                    <a:cubicBezTo>
                      <a:pt x="1062195" y="0"/>
                      <a:pt x="1039335" y="3810"/>
                      <a:pt x="1026635" y="21590"/>
                    </a:cubicBezTo>
                    <a:cubicBezTo>
                      <a:pt x="1015205" y="39370"/>
                      <a:pt x="1019015" y="62230"/>
                      <a:pt x="1036795" y="74930"/>
                    </a:cubicBezTo>
                    <a:lnTo>
                      <a:pt x="1195545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195545" y="257810"/>
                    </a:lnTo>
                    <a:lnTo>
                      <a:pt x="1036795" y="364490"/>
                    </a:lnTo>
                    <a:cubicBezTo>
                      <a:pt x="1019015" y="375920"/>
                      <a:pt x="1015205" y="400050"/>
                      <a:pt x="1026635" y="417830"/>
                    </a:cubicBezTo>
                    <a:cubicBezTo>
                      <a:pt x="1034255" y="429260"/>
                      <a:pt x="1045685" y="434340"/>
                      <a:pt x="1058385" y="434340"/>
                    </a:cubicBezTo>
                    <a:cubicBezTo>
                      <a:pt x="1066005" y="434340"/>
                      <a:pt x="1073625" y="431800"/>
                      <a:pt x="1079975" y="427990"/>
                    </a:cubicBezTo>
                    <a:lnTo>
                      <a:pt x="1342865" y="251460"/>
                    </a:lnTo>
                    <a:cubicBezTo>
                      <a:pt x="1353025" y="243840"/>
                      <a:pt x="1359375" y="232410"/>
                      <a:pt x="1359375" y="219710"/>
                    </a:cubicBezTo>
                    <a:cubicBezTo>
                      <a:pt x="1359375" y="207010"/>
                      <a:pt x="1353025" y="195580"/>
                      <a:pt x="1341595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0" name="Прямоугольник 9"/>
          <p:cNvSpPr/>
          <p:nvPr/>
        </p:nvSpPr>
        <p:spPr>
          <a:xfrm>
            <a:off x="381000" y="0"/>
            <a:ext cx="1097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spc="-208" dirty="0" smtClean="0">
                <a:solidFill>
                  <a:srgbClr val="14110F"/>
                </a:solidFill>
                <a:latin typeface="Times New Roman" pitchFamily="18" charset="0"/>
                <a:cs typeface="Times New Roman" pitchFamily="18" charset="0"/>
              </a:rPr>
              <a:t>Одеська державна академія будівництва та архітектури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10400" y="8191500"/>
            <a:ext cx="426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spc="-208" dirty="0" smtClean="0">
                <a:solidFill>
                  <a:srgbClr val="14110F"/>
                </a:solidFill>
                <a:latin typeface="Times New Roman" pitchFamily="18" charset="0"/>
                <a:cs typeface="Times New Roman" pitchFamily="18" charset="0"/>
              </a:rPr>
              <a:t>Бібліотека - 2020р.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004AAD"/>
          </a:solidFill>
        </p:spPr>
      </p:sp>
      <p:sp>
        <p:nvSpPr>
          <p:cNvPr id="3" name="TextBox 3"/>
          <p:cNvSpPr txBox="1"/>
          <p:nvPr/>
        </p:nvSpPr>
        <p:spPr>
          <a:xfrm>
            <a:off x="1552328" y="767715"/>
            <a:ext cx="10973792" cy="149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  <a:spcBef>
                <a:spcPct val="0"/>
              </a:spcBef>
            </a:pPr>
            <a:r>
              <a:rPr lang="en-US" sz="4000" spc="80">
                <a:solidFill>
                  <a:srgbClr val="004AAD"/>
                </a:solidFill>
                <a:latin typeface="Roboto Bold"/>
              </a:rPr>
              <a:t>Порушенням академічної доброчесності вважається: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90514" y="2215515"/>
            <a:ext cx="15706972" cy="591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endParaRPr dirty="0"/>
          </a:p>
          <a:p>
            <a:pPr marL="457200" indent="-457200">
              <a:lnSpc>
                <a:spcPts val="4290"/>
              </a:lnSpc>
              <a:buFont typeface="Arial" panose="020B0604020202020204" pitchFamily="34" charset="0"/>
              <a:buChar char="•"/>
            </a:pPr>
            <a:r>
              <a:rPr lang="uk-UA" sz="3300" dirty="0" smtClean="0">
                <a:solidFill>
                  <a:srgbClr val="14110F"/>
                </a:solidFill>
                <a:latin typeface="Roboto Bold Italics"/>
              </a:rPr>
              <a:t>Хабарництво </a:t>
            </a:r>
            <a:r>
              <a:rPr lang="en-US" sz="3300" dirty="0" smtClean="0">
                <a:solidFill>
                  <a:srgbClr val="14110F"/>
                </a:solidFill>
                <a:latin typeface="Roboto"/>
              </a:rPr>
              <a:t>–</a:t>
            </a:r>
            <a:r>
              <a:rPr lang="en-US" sz="3300" dirty="0" smtClean="0">
                <a:solidFill>
                  <a:srgbClr val="14110F"/>
                </a:solidFill>
                <a:latin typeface="Roboto Bold"/>
              </a:rPr>
              <a:t> </a:t>
            </a:r>
            <a:r>
              <a:rPr lang="uk-UA" sz="3300" dirty="0" smtClean="0">
                <a:solidFill>
                  <a:srgbClr val="FF1616"/>
                </a:solidFill>
                <a:latin typeface="Roboto Bold"/>
              </a:rPr>
              <a:t>надання</a:t>
            </a:r>
            <a:r>
              <a:rPr lang="uk-UA" sz="3300" dirty="0" smtClean="0">
                <a:solidFill>
                  <a:srgbClr val="14110F"/>
                </a:solidFill>
                <a:latin typeface="Roboto"/>
              </a:rPr>
              <a:t> (отримання) учасником освітнього процесу чи </a:t>
            </a:r>
            <a:r>
              <a:rPr lang="uk-UA" sz="3300" dirty="0" smtClean="0">
                <a:solidFill>
                  <a:srgbClr val="FF1616"/>
                </a:solidFill>
                <a:latin typeface="Roboto Bold"/>
              </a:rPr>
              <a:t>пропозиція</a:t>
            </a:r>
            <a:r>
              <a:rPr lang="uk-UA" sz="3300" dirty="0" smtClean="0">
                <a:solidFill>
                  <a:srgbClr val="14110F"/>
                </a:solidFill>
                <a:latin typeface="Roboto"/>
              </a:rPr>
              <a:t> щодо надання (отримання) </a:t>
            </a:r>
            <a:r>
              <a:rPr lang="uk-UA" sz="3300" dirty="0" smtClean="0">
                <a:solidFill>
                  <a:srgbClr val="FF1616"/>
                </a:solidFill>
                <a:latin typeface="Roboto Bold"/>
              </a:rPr>
              <a:t>коштів</a:t>
            </a:r>
            <a:r>
              <a:rPr lang="uk-UA" sz="3300" dirty="0" smtClean="0">
                <a:solidFill>
                  <a:srgbClr val="14110F"/>
                </a:solidFill>
                <a:latin typeface="Roboto"/>
              </a:rPr>
              <a:t>, майна чи послуг матеріального або нематеріального характеру з метою отримання неправомірної вигоди в освітньому процес</a:t>
            </a:r>
            <a:r>
              <a:rPr lang="en-US" sz="3300" dirty="0" smtClean="0">
                <a:solidFill>
                  <a:srgbClr val="14110F"/>
                </a:solidFill>
                <a:latin typeface="Roboto"/>
              </a:rPr>
              <a:t>;</a:t>
            </a:r>
            <a:endParaRPr lang="uk-UA" sz="3300" dirty="0" smtClean="0">
              <a:solidFill>
                <a:srgbClr val="14110F"/>
              </a:solidFill>
              <a:latin typeface="Roboto"/>
            </a:endParaRPr>
          </a:p>
          <a:p>
            <a:pPr marL="457200" indent="-457200">
              <a:lnSpc>
                <a:spcPts val="4290"/>
              </a:lnSpc>
              <a:buFont typeface="Arial" panose="020B0604020202020204" pitchFamily="34" charset="0"/>
              <a:buChar char="•"/>
            </a:pPr>
            <a:r>
              <a:rPr lang="uk-UA" sz="3300" dirty="0" smtClean="0">
                <a:solidFill>
                  <a:srgbClr val="14110F"/>
                </a:solidFill>
                <a:latin typeface="Roboto Bold Italics"/>
              </a:rPr>
              <a:t>Необ'єктивне оцінювання</a:t>
            </a:r>
            <a:r>
              <a:rPr lang="uk-UA" sz="3300" dirty="0" smtClean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3300" dirty="0" smtClean="0">
                <a:solidFill>
                  <a:srgbClr val="14110F"/>
                </a:solidFill>
                <a:latin typeface="Roboto"/>
              </a:rPr>
              <a:t>– </a:t>
            </a:r>
            <a:r>
              <a:rPr lang="uk-UA" sz="3300" dirty="0" smtClean="0">
                <a:solidFill>
                  <a:srgbClr val="14110F"/>
                </a:solidFill>
                <a:latin typeface="Roboto"/>
              </a:rPr>
              <a:t>свідоме завищення або заниження оцінки результатів навчання здобувачів освіти</a:t>
            </a:r>
            <a:r>
              <a:rPr lang="en-US" sz="3300" dirty="0" smtClean="0">
                <a:solidFill>
                  <a:srgbClr val="14110F"/>
                </a:solidFill>
                <a:latin typeface="Roboto"/>
              </a:rPr>
              <a:t>;</a:t>
            </a:r>
            <a:endParaRPr lang="uk-UA" sz="3300" dirty="0" smtClean="0">
              <a:solidFill>
                <a:srgbClr val="14110F"/>
              </a:solidFill>
              <a:latin typeface="Roboto"/>
            </a:endParaRPr>
          </a:p>
          <a:p>
            <a:pPr marL="457200" indent="-457200">
              <a:lnSpc>
                <a:spcPts val="4290"/>
              </a:lnSpc>
              <a:buFont typeface="Arial" panose="020B0604020202020204" pitchFamily="34" charset="0"/>
              <a:buChar char="•"/>
            </a:pPr>
            <a:r>
              <a:rPr lang="uk-UA" sz="3300" dirty="0" smtClean="0">
                <a:solidFill>
                  <a:srgbClr val="14110F"/>
                </a:solidFill>
                <a:latin typeface="Roboto Bold Italics"/>
              </a:rPr>
              <a:t>Фальсифікація</a:t>
            </a:r>
            <a:r>
              <a:rPr lang="uk-UA" sz="3300" dirty="0" smtClean="0">
                <a:solidFill>
                  <a:srgbClr val="14110F"/>
                </a:solidFill>
                <a:latin typeface="Roboto"/>
              </a:rPr>
              <a:t>– свідома зміна чи модифікація вже наявних даних, що стосуються освітнього процесу чи наукових досліджень.</a:t>
            </a:r>
          </a:p>
          <a:p>
            <a:pPr>
              <a:lnSpc>
                <a:spcPts val="3900"/>
              </a:lnSpc>
            </a:pPr>
            <a:endParaRPr lang="en-US" sz="3300" dirty="0">
              <a:solidFill>
                <a:srgbClr val="14110F"/>
              </a:solidFill>
              <a:latin typeface="Roboto"/>
            </a:endParaRPr>
          </a:p>
          <a:p>
            <a:pPr>
              <a:lnSpc>
                <a:spcPts val="3900"/>
              </a:lnSpc>
            </a:pPr>
            <a:endParaRPr lang="en-US" sz="3300" dirty="0">
              <a:solidFill>
                <a:srgbClr val="14110F"/>
              </a:solidFill>
              <a:latin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004AAD"/>
          </a:solidFill>
        </p:spPr>
      </p:sp>
      <p:sp>
        <p:nvSpPr>
          <p:cNvPr id="3" name="TextBox 3"/>
          <p:cNvSpPr txBox="1"/>
          <p:nvPr/>
        </p:nvSpPr>
        <p:spPr>
          <a:xfrm>
            <a:off x="9988799" y="4203488"/>
            <a:ext cx="7270501" cy="365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>
                <a:solidFill>
                  <a:srgbClr val="14110F"/>
                </a:solidFill>
                <a:latin typeface="Roboto Bold Italics"/>
              </a:rPr>
              <a:t>Академічний плагіат</a:t>
            </a:r>
            <a:r>
              <a:rPr lang="en-US" sz="2800">
                <a:solidFill>
                  <a:srgbClr val="14110F"/>
                </a:solidFill>
                <a:latin typeface="Roboto"/>
              </a:rPr>
              <a:t> – оприлюднення (частково або повністю) наукових (творчих) результатів, отриманих іншими особами, як результатів власного дослідження (творчості), та/або відтворення опублікованих текстів (оприлюднених творів мистецтва) інших авторів без зазначення авторства.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203488"/>
            <a:ext cx="7270501" cy="1832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800">
                <a:solidFill>
                  <a:srgbClr val="14110F"/>
                </a:solidFill>
                <a:latin typeface="Roboto Bold Italics"/>
              </a:rPr>
              <a:t>Плагіат</a:t>
            </a:r>
            <a:r>
              <a:rPr lang="en-US" sz="2800">
                <a:solidFill>
                  <a:srgbClr val="14110F"/>
                </a:solidFill>
                <a:latin typeface="Roboto"/>
              </a:rPr>
              <a:t> - оприлюднення (опублікування), повністю або частково, чужого твору під іменем особи, яка не є автором цього твору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349478"/>
            <a:ext cx="7270501" cy="98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 u="sng">
                <a:solidFill>
                  <a:srgbClr val="14110F"/>
                </a:solidFill>
                <a:latin typeface="Roboto Bold Italics"/>
              </a:rPr>
              <a:t>ст. 50 Закону України «Про авторське право та суміжні права»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397663" y="2349478"/>
            <a:ext cx="4452772" cy="98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3000" u="sng" spc="-30">
                <a:solidFill>
                  <a:srgbClr val="000000"/>
                </a:solidFill>
                <a:latin typeface="Roboto Bold Italics"/>
              </a:rPr>
              <a:t>ч. 4 ст. 42 Закону України</a:t>
            </a:r>
          </a:p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3000" u="sng" spc="-30">
                <a:solidFill>
                  <a:srgbClr val="000000"/>
                </a:solidFill>
                <a:latin typeface="Roboto Bold Italics"/>
              </a:rPr>
              <a:t>«Про освіту»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135446" y="796717"/>
            <a:ext cx="10017108" cy="1073566"/>
            <a:chOff x="0" y="0"/>
            <a:chExt cx="6161986" cy="660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161986" cy="660400"/>
            </a:xfrm>
            <a:custGeom>
              <a:avLst/>
              <a:gdLst/>
              <a:ahLst/>
              <a:cxnLst/>
              <a:rect l="l" t="t" r="r" b="b"/>
              <a:pathLst>
                <a:path w="6161986" h="660400">
                  <a:moveTo>
                    <a:pt x="603752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37526" y="0"/>
                  </a:lnTo>
                  <a:cubicBezTo>
                    <a:pt x="6106106" y="0"/>
                    <a:pt x="6161986" y="55880"/>
                    <a:pt x="6161986" y="124460"/>
                  </a:cubicBezTo>
                  <a:lnTo>
                    <a:pt x="6161986" y="535940"/>
                  </a:lnTo>
                  <a:cubicBezTo>
                    <a:pt x="6161986" y="604520"/>
                    <a:pt x="6106106" y="660400"/>
                    <a:pt x="6037526" y="66040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5350517" y="904875"/>
            <a:ext cx="7596378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  <a:spcBef>
                <a:spcPct val="0"/>
              </a:spcBef>
            </a:pPr>
            <a:r>
              <a:rPr lang="en-US" sz="4000" spc="80">
                <a:solidFill>
                  <a:srgbClr val="FFFFFF"/>
                </a:solidFill>
                <a:latin typeface="Roboto Bold"/>
              </a:rPr>
              <a:t>Поняття плагіату, види і типи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39862" y="2390425"/>
            <a:ext cx="670705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9"/>
              </a:lnSpc>
              <a:spcBef>
                <a:spcPct val="0"/>
              </a:spcBef>
            </a:pPr>
            <a:r>
              <a:rPr lang="en-US" sz="3599" u="none" spc="-35">
                <a:solidFill>
                  <a:srgbClr val="FFFFFF"/>
                </a:solidFill>
                <a:latin typeface="Roboto"/>
              </a:rPr>
              <a:t>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942975"/>
            <a:ext cx="14898999" cy="693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00"/>
              </a:lnSpc>
              <a:spcBef>
                <a:spcPct val="0"/>
              </a:spcBef>
            </a:pPr>
            <a:r>
              <a:rPr lang="en-US" sz="4000" spc="80">
                <a:solidFill>
                  <a:srgbClr val="14110F"/>
                </a:solidFill>
                <a:latin typeface="Roboto Bold"/>
              </a:rPr>
              <a:t>Вирізняють такі основні різновиди академічного плагіату: </a:t>
            </a:r>
          </a:p>
        </p:txBody>
      </p:sp>
      <p:sp>
        <p:nvSpPr>
          <p:cNvPr id="4" name="AutoShape 4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004AAD"/>
          </a:solidFill>
        </p:spPr>
      </p:sp>
      <p:sp>
        <p:nvSpPr>
          <p:cNvPr id="5" name="TextBox 5"/>
          <p:cNvSpPr txBox="1"/>
          <p:nvPr/>
        </p:nvSpPr>
        <p:spPr>
          <a:xfrm>
            <a:off x="1028700" y="2697480"/>
            <a:ext cx="15544800" cy="481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Roboto Bold"/>
              </a:rPr>
              <a:t>1.</a:t>
            </a:r>
            <a:r>
              <a:rPr lang="en-US" sz="3400">
                <a:solidFill>
                  <a:srgbClr val="000000"/>
                </a:solidFill>
                <a:latin typeface="Roboto"/>
              </a:rPr>
              <a:t> дослівне запозичення текстових фрагментів без оформлення їх як цитат з посиланням на джерело;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Roboto Bold"/>
              </a:rPr>
              <a:t>2.</a:t>
            </a:r>
            <a:r>
              <a:rPr lang="en-US" sz="3399">
                <a:solidFill>
                  <a:srgbClr val="000000"/>
                </a:solidFill>
                <a:latin typeface="Roboto"/>
              </a:rPr>
              <a:t> перефразування тексту джерела у формі, що є близькою до оригінального тексту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Roboto Bold"/>
              </a:rPr>
              <a:t>3.</a:t>
            </a:r>
            <a:r>
              <a:rPr lang="en-US" sz="3399">
                <a:solidFill>
                  <a:srgbClr val="000000"/>
                </a:solidFill>
                <a:latin typeface="Roboto"/>
              </a:rPr>
              <a:t> використання інформації з джерела без посилання на це джерело;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Roboto Bold"/>
              </a:rPr>
              <a:t>4.</a:t>
            </a:r>
            <a:r>
              <a:rPr lang="en-US" sz="3399">
                <a:solidFill>
                  <a:srgbClr val="000000"/>
                </a:solidFill>
                <a:latin typeface="Roboto"/>
              </a:rPr>
              <a:t> подання як власних робіт, виконаних на замовлення іншими особами, у тому числі робіт, стосовно яких справжні автори надали згоду на таке використання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11750" y="0"/>
            <a:ext cx="10276250" cy="10287000"/>
          </a:xfrm>
          <a:prstGeom prst="rect">
            <a:avLst/>
          </a:prstGeom>
          <a:solidFill>
            <a:srgbClr val="1754F1"/>
          </a:solidFill>
        </p:spPr>
      </p:sp>
      <p:grpSp>
        <p:nvGrpSpPr>
          <p:cNvPr id="3" name="Group 3"/>
          <p:cNvGrpSpPr/>
          <p:nvPr/>
        </p:nvGrpSpPr>
        <p:grpSpPr>
          <a:xfrm>
            <a:off x="6620779" y="1028700"/>
            <a:ext cx="10638521" cy="8618791"/>
            <a:chOff x="0" y="0"/>
            <a:chExt cx="3598710" cy="29154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98710" cy="2915492"/>
            </a:xfrm>
            <a:custGeom>
              <a:avLst/>
              <a:gdLst/>
              <a:ahLst/>
              <a:cxnLst/>
              <a:rect l="l" t="t" r="r" b="b"/>
              <a:pathLst>
                <a:path w="3598710" h="2915492">
                  <a:moveTo>
                    <a:pt x="3474250" y="2915492"/>
                  </a:moveTo>
                  <a:lnTo>
                    <a:pt x="124460" y="2915492"/>
                  </a:lnTo>
                  <a:cubicBezTo>
                    <a:pt x="55880" y="2915492"/>
                    <a:pt x="0" y="2859612"/>
                    <a:pt x="0" y="27910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2791032"/>
                  </a:lnTo>
                  <a:cubicBezTo>
                    <a:pt x="3598710" y="2859612"/>
                    <a:pt x="3542829" y="2915492"/>
                    <a:pt x="3474250" y="29154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277089" y="1545240"/>
            <a:ext cx="9783101" cy="7787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0"/>
              </a:lnSpc>
            </a:pPr>
            <a:r>
              <a:rPr lang="uk-UA" sz="2200" spc="43" dirty="0" smtClean="0">
                <a:solidFill>
                  <a:srgbClr val="14110F"/>
                </a:solidFill>
                <a:latin typeface="Roboto Bold"/>
              </a:rPr>
              <a:t>загально відомі знання; </a:t>
            </a:r>
          </a:p>
          <a:p>
            <a:pPr>
              <a:lnSpc>
                <a:spcPts val="2860"/>
              </a:lnSpc>
            </a:pPr>
            <a:r>
              <a:rPr lang="uk-UA" sz="2200" spc="43" dirty="0" smtClean="0">
                <a:solidFill>
                  <a:srgbClr val="14110F"/>
                </a:solidFill>
                <a:latin typeface="Roboto Bold"/>
              </a:rPr>
              <a:t>загально відомі факти; </a:t>
            </a:r>
          </a:p>
          <a:p>
            <a:pPr>
              <a:lnSpc>
                <a:spcPts val="2860"/>
              </a:lnSpc>
            </a:pPr>
            <a:r>
              <a:rPr lang="uk-UA" sz="2200" spc="43" dirty="0" smtClean="0">
                <a:solidFill>
                  <a:srgbClr val="14110F"/>
                </a:solidFill>
                <a:latin typeface="Roboto Bold"/>
              </a:rPr>
              <a:t>ідіоми;</a:t>
            </a:r>
          </a:p>
          <a:p>
            <a:pPr>
              <a:lnSpc>
                <a:spcPts val="2860"/>
              </a:lnSpc>
            </a:pPr>
            <a:r>
              <a:rPr lang="uk-UA" sz="2200" spc="43" dirty="0" smtClean="0">
                <a:solidFill>
                  <a:srgbClr val="14110F"/>
                </a:solidFill>
                <a:latin typeface="Roboto Bold"/>
              </a:rPr>
              <a:t>ідеї або визначення, що широко розповсюдженні та відомі; </a:t>
            </a:r>
          </a:p>
          <a:p>
            <a:pPr>
              <a:lnSpc>
                <a:spcPts val="2860"/>
              </a:lnSpc>
            </a:pPr>
            <a:r>
              <a:rPr lang="uk-UA" sz="2200" spc="43" dirty="0" smtClean="0">
                <a:solidFill>
                  <a:srgbClr val="14110F"/>
                </a:solidFill>
                <a:latin typeface="Roboto Bold"/>
              </a:rPr>
              <a:t>перефразування своїми словами фрази при перекладі з діалекту чи іншої мови, якщо не існує широко відомої фрази чи прийнятого офіційного перекладу; </a:t>
            </a:r>
          </a:p>
          <a:p>
            <a:pPr>
              <a:lnSpc>
                <a:spcPts val="2860"/>
              </a:lnSpc>
            </a:pPr>
            <a:r>
              <a:rPr lang="uk-UA" sz="2200" spc="43" dirty="0" smtClean="0">
                <a:solidFill>
                  <a:srgbClr val="14110F"/>
                </a:solidFill>
                <a:latin typeface="Roboto Bold"/>
              </a:rPr>
              <a:t>повідомлення про новини дня або поточні події, що мають характер звичайної прес-інформації; </a:t>
            </a:r>
          </a:p>
          <a:p>
            <a:pPr>
              <a:lnSpc>
                <a:spcPts val="2860"/>
              </a:lnSpc>
            </a:pPr>
            <a:r>
              <a:rPr lang="uk-UA" sz="2200" spc="43" dirty="0" smtClean="0">
                <a:solidFill>
                  <a:srgbClr val="14110F"/>
                </a:solidFill>
                <a:latin typeface="Roboto Bold"/>
              </a:rPr>
              <a:t>твори народної творчості (фольклору); </a:t>
            </a:r>
          </a:p>
          <a:p>
            <a:pPr>
              <a:lnSpc>
                <a:spcPts val="2860"/>
              </a:lnSpc>
            </a:pPr>
            <a:r>
              <a:rPr lang="uk-UA" sz="2200" spc="43" dirty="0" smtClean="0">
                <a:solidFill>
                  <a:srgbClr val="14110F"/>
                </a:solidFill>
                <a:latin typeface="Roboto Bold"/>
              </a:rPr>
              <a:t>видані органами державної влади у межах їх повноважень офіційні документи політичного, законодавчого, адміністративного характеру</a:t>
            </a:r>
          </a:p>
          <a:p>
            <a:pPr>
              <a:lnSpc>
                <a:spcPts val="2860"/>
              </a:lnSpc>
            </a:pPr>
            <a:r>
              <a:rPr lang="uk-UA" sz="2200" spc="43" dirty="0" smtClean="0">
                <a:solidFill>
                  <a:srgbClr val="14110F"/>
                </a:solidFill>
                <a:latin typeface="Roboto Bold"/>
              </a:rPr>
              <a:t>державні символи України, державні нагороди, символи та знаки органів державної влади, Збройних Сил України та інших військових формувань тощо.</a:t>
            </a:r>
          </a:p>
          <a:p>
            <a:pPr>
              <a:lnSpc>
                <a:spcPts val="2860"/>
              </a:lnSpc>
            </a:pPr>
            <a:r>
              <a:rPr lang="uk-UA" sz="2200" spc="43" dirty="0" smtClean="0">
                <a:solidFill>
                  <a:srgbClr val="14110F"/>
                </a:solidFill>
                <a:latin typeface="Roboto Bold"/>
              </a:rPr>
              <a:t>грошові знаки; </a:t>
            </a:r>
          </a:p>
          <a:p>
            <a:pPr>
              <a:lnSpc>
                <a:spcPts val="2860"/>
              </a:lnSpc>
            </a:pPr>
            <a:r>
              <a:rPr lang="uk-UA" sz="2200" spc="43" dirty="0" smtClean="0">
                <a:solidFill>
                  <a:srgbClr val="14110F"/>
                </a:solidFill>
                <a:latin typeface="Roboto Bold"/>
              </a:rPr>
              <a:t>розклади руху транспортних засобів, розклади телерадіопередач, телефонних довідників та інших аналогічних баз даних </a:t>
            </a:r>
          </a:p>
          <a:p>
            <a:pPr marL="0" lvl="0" indent="0" algn="l">
              <a:lnSpc>
                <a:spcPts val="2860"/>
              </a:lnSpc>
            </a:pPr>
            <a:r>
              <a:rPr lang="uk-UA" sz="2200" spc="43" dirty="0" smtClean="0">
                <a:solidFill>
                  <a:srgbClr val="14110F"/>
                </a:solidFill>
                <a:latin typeface="Roboto Bold"/>
              </a:rPr>
              <a:t>також не є плагіатом опублікування анонімного твору під власним іменем, так як у цьому випадку на анонімний твір авторське право не поширюється.</a:t>
            </a:r>
            <a:endParaRPr lang="uk-UA" sz="2200" spc="43" dirty="0">
              <a:solidFill>
                <a:srgbClr val="14110F"/>
              </a:solidFill>
              <a:latin typeface="Roboto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79248" y="1573815"/>
            <a:ext cx="274962" cy="28312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09600" y="4292600"/>
            <a:ext cx="5185432" cy="164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00"/>
              </a:lnSpc>
              <a:spcBef>
                <a:spcPct val="0"/>
              </a:spcBef>
            </a:pPr>
            <a:r>
              <a:rPr lang="en-US" sz="5000" spc="-50">
                <a:solidFill>
                  <a:srgbClr val="14110F"/>
                </a:solidFill>
                <a:latin typeface="Roboto"/>
              </a:rPr>
              <a:t>Виключення, які не є плагіатом: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79248" y="1954815"/>
            <a:ext cx="274962" cy="2831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79248" y="2335815"/>
            <a:ext cx="274962" cy="2831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79248" y="2667880"/>
            <a:ext cx="274962" cy="2831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79248" y="3048880"/>
            <a:ext cx="274962" cy="28312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79248" y="4164264"/>
            <a:ext cx="274962" cy="28312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79248" y="4877329"/>
            <a:ext cx="274962" cy="28312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79248" y="5273634"/>
            <a:ext cx="274962" cy="28312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79248" y="5989551"/>
            <a:ext cx="274962" cy="28312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79248" y="7107514"/>
            <a:ext cx="274962" cy="28312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79248" y="7504278"/>
            <a:ext cx="274962" cy="28312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79248" y="8183712"/>
            <a:ext cx="274962" cy="283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095875"/>
            <a:ext cx="16230600" cy="1832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800">
                <a:solidFill>
                  <a:srgbClr val="14110F"/>
                </a:solidFill>
                <a:latin typeface="Roboto Bold Italics"/>
              </a:rPr>
              <a:t>Цитата </a:t>
            </a:r>
            <a:r>
              <a:rPr lang="en-US" sz="2800">
                <a:solidFill>
                  <a:srgbClr val="14110F"/>
                </a:solidFill>
                <a:latin typeface="Roboto"/>
              </a:rPr>
              <a:t>- порівняно короткий уривок з літературного, наукового чи будь-якого іншого опублікованого твору, який використовується, з обов’язковим посиланням на його автора і джерела цитування, іншою особою у своєму творі з метою зробити зрозумілішими свої твердження або для посилання на погляди іншого автора в автентичному формулюванні.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460163"/>
            <a:ext cx="7270501" cy="98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 u="sng">
                <a:solidFill>
                  <a:srgbClr val="14110F"/>
                </a:solidFill>
                <a:latin typeface="Roboto Bold Italics"/>
              </a:rPr>
              <a:t>ст. 1 Закону України «Про авторське право та суміжні права».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135446" y="1028700"/>
            <a:ext cx="10017108" cy="1073566"/>
            <a:chOff x="0" y="0"/>
            <a:chExt cx="6161986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61986" cy="660400"/>
            </a:xfrm>
            <a:custGeom>
              <a:avLst/>
              <a:gdLst/>
              <a:ahLst/>
              <a:cxnLst/>
              <a:rect l="l" t="t" r="r" b="b"/>
              <a:pathLst>
                <a:path w="6161986" h="660400">
                  <a:moveTo>
                    <a:pt x="603752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37526" y="0"/>
                  </a:lnTo>
                  <a:cubicBezTo>
                    <a:pt x="6106106" y="0"/>
                    <a:pt x="6161986" y="55880"/>
                    <a:pt x="6161986" y="124460"/>
                  </a:cubicBezTo>
                  <a:lnTo>
                    <a:pt x="6161986" y="535940"/>
                  </a:lnTo>
                  <a:cubicBezTo>
                    <a:pt x="6161986" y="604520"/>
                    <a:pt x="6106106" y="660400"/>
                    <a:pt x="6037526" y="66040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900885" y="1136858"/>
            <a:ext cx="8802037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  <a:spcBef>
                <a:spcPct val="0"/>
              </a:spcBef>
            </a:pPr>
            <a:r>
              <a:rPr lang="en-US" sz="4000" spc="80">
                <a:solidFill>
                  <a:srgbClr val="FFFFFF"/>
                </a:solidFill>
                <a:latin typeface="Roboto Bold"/>
              </a:rPr>
              <a:t>Цитування, оформлення посилань</a:t>
            </a:r>
          </a:p>
        </p:txBody>
      </p:sp>
      <p:sp>
        <p:nvSpPr>
          <p:cNvPr id="7" name="AutoShape 7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004AAD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-2309503" y="2309503"/>
            <a:ext cx="10287000" cy="5667995"/>
          </a:xfrm>
          <a:prstGeom prst="rect">
            <a:avLst/>
          </a:prstGeom>
          <a:solidFill>
            <a:srgbClr val="004AAD"/>
          </a:solidFill>
        </p:spPr>
      </p:sp>
      <p:sp>
        <p:nvSpPr>
          <p:cNvPr id="3" name="TextBox 3"/>
          <p:cNvSpPr txBox="1"/>
          <p:nvPr/>
        </p:nvSpPr>
        <p:spPr>
          <a:xfrm>
            <a:off x="5906079" y="2435664"/>
            <a:ext cx="10428230" cy="1956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>
                <a:solidFill>
                  <a:srgbClr val="14110F"/>
                </a:solidFill>
                <a:latin typeface="Roboto"/>
              </a:rPr>
              <a:t>— сукупність бібліографічних відомостей про цитований, розглядуваний або згадуваний в тексті документа інший документ, необхідних і достатніх для його загальної характеристики, ідентифікації та пошуку.</a:t>
            </a:r>
            <a:r>
              <a:rPr lang="en-US" sz="3000">
                <a:solidFill>
                  <a:srgbClr val="14110F"/>
                </a:solidFill>
                <a:latin typeface="Roboto Bold Italics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06079" y="6008399"/>
            <a:ext cx="11353221" cy="2443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  <a:spcBef>
                <a:spcPct val="0"/>
              </a:spcBef>
            </a:pPr>
            <a:r>
              <a:rPr lang="en-US" sz="3000" spc="-30">
                <a:solidFill>
                  <a:srgbClr val="000000"/>
                </a:solidFill>
                <a:latin typeface="Roboto"/>
              </a:rPr>
              <a:t>Цитування має використовуватися у всіх випадках, коли в роботі використовуються дані, взяті зі сторонніх джерел, а не отримані або створені безпосередньо автором. Порушення вказаних нижче правил і їх недотримання має розцінюватися як плагіат: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906079" y="962025"/>
            <a:ext cx="7124121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599" spc="-55" dirty="0" err="1">
                <a:solidFill>
                  <a:srgbClr val="000000"/>
                </a:solidFill>
                <a:latin typeface="Roboto"/>
              </a:rPr>
              <a:t>Правила</a:t>
            </a:r>
            <a:r>
              <a:rPr lang="en-US" sz="5599" spc="-55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5599" spc="-55" dirty="0" err="1">
                <a:solidFill>
                  <a:srgbClr val="000000"/>
                </a:solidFill>
                <a:latin typeface="Roboto"/>
              </a:rPr>
              <a:t>цитування</a:t>
            </a:r>
            <a:endParaRPr lang="en-US" sz="5599" spc="-55" dirty="0">
              <a:solidFill>
                <a:srgbClr val="000000"/>
              </a:solidFill>
              <a:latin typeface="Roboto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93070" y="3050688"/>
            <a:ext cx="5081854" cy="745226"/>
            <a:chOff x="0" y="0"/>
            <a:chExt cx="6775806" cy="99363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6775806" cy="993634"/>
              <a:chOff x="0" y="0"/>
              <a:chExt cx="6161986" cy="90362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161986" cy="903621"/>
              </a:xfrm>
              <a:custGeom>
                <a:avLst/>
                <a:gdLst/>
                <a:ahLst/>
                <a:cxnLst/>
                <a:rect l="l" t="t" r="r" b="b"/>
                <a:pathLst>
                  <a:path w="6161986" h="903621">
                    <a:moveTo>
                      <a:pt x="6037526" y="903621"/>
                    </a:moveTo>
                    <a:lnTo>
                      <a:pt x="124460" y="903621"/>
                    </a:lnTo>
                    <a:cubicBezTo>
                      <a:pt x="55880" y="903621"/>
                      <a:pt x="0" y="847741"/>
                      <a:pt x="0" y="77916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6037526" y="0"/>
                    </a:lnTo>
                    <a:cubicBezTo>
                      <a:pt x="6106106" y="0"/>
                      <a:pt x="6161986" y="55880"/>
                      <a:pt x="6161986" y="124460"/>
                    </a:cubicBezTo>
                    <a:lnTo>
                      <a:pt x="6161986" y="779161"/>
                    </a:lnTo>
                    <a:cubicBezTo>
                      <a:pt x="6161986" y="847741"/>
                      <a:pt x="6106106" y="903621"/>
                      <a:pt x="6037526" y="90362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326079" y="169510"/>
              <a:ext cx="6000750" cy="6069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800" spc="-28">
                  <a:solidFill>
                    <a:srgbClr val="000000"/>
                  </a:solidFill>
                  <a:latin typeface="Roboto Bold"/>
                </a:rPr>
                <a:t>Бібліографічне посилання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4196019" y="4196019"/>
            <a:ext cx="10287000" cy="1894962"/>
          </a:xfrm>
          <a:prstGeom prst="rect">
            <a:avLst/>
          </a:prstGeom>
          <a:solidFill>
            <a:srgbClr val="004AAD"/>
          </a:solidFill>
        </p:spPr>
      </p:sp>
      <p:sp>
        <p:nvSpPr>
          <p:cNvPr id="3" name="TextBox 3"/>
          <p:cNvSpPr txBox="1"/>
          <p:nvPr/>
        </p:nvSpPr>
        <p:spPr>
          <a:xfrm>
            <a:off x="2105609" y="2053909"/>
            <a:ext cx="15153691" cy="660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9"/>
              </a:lnSpc>
              <a:spcBef>
                <a:spcPct val="0"/>
              </a:spcBef>
            </a:pPr>
            <a:r>
              <a:rPr lang="en-US" sz="2500" spc="-25">
                <a:solidFill>
                  <a:srgbClr val="000000"/>
                </a:solidFill>
                <a:latin typeface="Roboto"/>
              </a:rPr>
              <a:t>якщо думка автора наводиться дослівно, то її слід взяти в лапки;</a:t>
            </a:r>
          </a:p>
          <a:p>
            <a:pPr>
              <a:lnSpc>
                <a:spcPts val="3249"/>
              </a:lnSpc>
              <a:spcBef>
                <a:spcPct val="0"/>
              </a:spcBef>
            </a:pPr>
            <a:endParaRPr lang="en-US" sz="2500" spc="-25">
              <a:solidFill>
                <a:srgbClr val="000000"/>
              </a:solidFill>
              <a:latin typeface="Roboto"/>
            </a:endParaRPr>
          </a:p>
          <a:p>
            <a:pPr>
              <a:lnSpc>
                <a:spcPts val="3249"/>
              </a:lnSpc>
              <a:spcBef>
                <a:spcPct val="0"/>
              </a:spcBef>
            </a:pPr>
            <a:r>
              <a:rPr lang="en-US" sz="2499" spc="-24">
                <a:solidFill>
                  <a:srgbClr val="000000"/>
                </a:solidFill>
                <a:latin typeface="Roboto"/>
              </a:rPr>
              <a:t>якщо цитується великий уривок тексту, то він може не братися в лапки, натомість виділяється або відбивається від решти тексту певним способом (набирається іншим кеглем, шрифтом, накресленням, відбивається від основного тексту більшими абзацними відступами тощо); </a:t>
            </a:r>
          </a:p>
          <a:p>
            <a:pPr>
              <a:lnSpc>
                <a:spcPts val="3249"/>
              </a:lnSpc>
              <a:spcBef>
                <a:spcPct val="0"/>
              </a:spcBef>
            </a:pPr>
            <a:endParaRPr lang="en-US" sz="2499" spc="-24">
              <a:solidFill>
                <a:srgbClr val="000000"/>
              </a:solidFill>
              <a:latin typeface="Roboto"/>
            </a:endParaRPr>
          </a:p>
          <a:p>
            <a:pPr>
              <a:lnSpc>
                <a:spcPts val="3249"/>
              </a:lnSpc>
              <a:spcBef>
                <a:spcPct val="0"/>
              </a:spcBef>
            </a:pPr>
            <a:r>
              <a:rPr lang="en-US" sz="2499" spc="-24">
                <a:solidFill>
                  <a:srgbClr val="000000"/>
                </a:solidFill>
                <a:latin typeface="Roboto"/>
              </a:rPr>
              <a:t>допускається скорочення цитати, яке не веде до викривлення думки автора. Місце скорочення має бути відзначене в цитаті квадратними дужками з трикрапкою всередині; </a:t>
            </a:r>
          </a:p>
          <a:p>
            <a:pPr>
              <a:lnSpc>
                <a:spcPts val="3249"/>
              </a:lnSpc>
              <a:spcBef>
                <a:spcPct val="0"/>
              </a:spcBef>
            </a:pPr>
            <a:endParaRPr lang="en-US" sz="2499" spc="-24">
              <a:solidFill>
                <a:srgbClr val="000000"/>
              </a:solidFill>
              <a:latin typeface="Roboto"/>
            </a:endParaRPr>
          </a:p>
          <a:p>
            <a:pPr>
              <a:lnSpc>
                <a:spcPts val="3249"/>
              </a:lnSpc>
              <a:spcBef>
                <a:spcPct val="0"/>
              </a:spcBef>
            </a:pPr>
            <a:r>
              <a:rPr lang="en-US" sz="2499" spc="-24">
                <a:solidFill>
                  <a:srgbClr val="000000"/>
                </a:solidFill>
                <a:latin typeface="Roboto"/>
              </a:rPr>
              <a:t>допускається перефразування цитати, зміна словоформ чи відмінків певних слів. В такому разі, цитата в лапки не береться, але в квадратних дужках обов'язково ставиться посилання на джерело (його порядковий номер зі списку використаної літератури, який додається до роботи); </a:t>
            </a:r>
          </a:p>
          <a:p>
            <a:pPr>
              <a:lnSpc>
                <a:spcPts val="3249"/>
              </a:lnSpc>
              <a:spcBef>
                <a:spcPct val="0"/>
              </a:spcBef>
            </a:pPr>
            <a:endParaRPr lang="en-US" sz="2499" spc="-24">
              <a:solidFill>
                <a:srgbClr val="000000"/>
              </a:solidFill>
              <a:latin typeface="Roboto"/>
            </a:endParaRPr>
          </a:p>
          <a:p>
            <a:pPr>
              <a:lnSpc>
                <a:spcPts val="3250"/>
              </a:lnSpc>
              <a:spcBef>
                <a:spcPct val="0"/>
              </a:spcBef>
            </a:pPr>
            <a:r>
              <a:rPr lang="en-US" sz="2499" spc="-24">
                <a:solidFill>
                  <a:srgbClr val="000000"/>
                </a:solidFill>
                <a:latin typeface="Roboto"/>
              </a:rPr>
              <a:t>в списку використаної літератури завжди слід вказувати навіть ті джерела, які використовувалися під час підготовки роботи і вивчення теми, навіть якщо прямих посилань чи цитувань цих джерел в роботі нема.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1927009"/>
            <a:ext cx="556645" cy="6197162"/>
            <a:chOff x="0" y="0"/>
            <a:chExt cx="742194" cy="826288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42194" cy="76423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5300133"/>
              <a:ext cx="742194" cy="76423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3467100"/>
              <a:ext cx="742194" cy="76423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524000"/>
              <a:ext cx="742194" cy="76423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7498644"/>
              <a:ext cx="742194" cy="76423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87508" y="3427033"/>
            <a:ext cx="6512983" cy="651298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8870247"/>
            <a:ext cx="18278588" cy="1416753"/>
          </a:xfrm>
          <a:prstGeom prst="rect">
            <a:avLst/>
          </a:prstGeom>
          <a:solidFill>
            <a:srgbClr val="004AAD"/>
          </a:solidFill>
        </p:spPr>
      </p:sp>
      <p:sp>
        <p:nvSpPr>
          <p:cNvPr id="4" name="TextBox 4"/>
          <p:cNvSpPr txBox="1"/>
          <p:nvPr/>
        </p:nvSpPr>
        <p:spPr>
          <a:xfrm>
            <a:off x="1023994" y="2189868"/>
            <a:ext cx="16230600" cy="2971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00"/>
              </a:lnSpc>
              <a:spcBef>
                <a:spcPct val="0"/>
              </a:spcBef>
            </a:pPr>
            <a:r>
              <a:rPr lang="en-US" sz="3000" u="sng" spc="-30" dirty="0">
                <a:solidFill>
                  <a:srgbClr val="000000"/>
                </a:solidFill>
                <a:latin typeface="Roboto Bold"/>
              </a:rPr>
              <a:t>UNICHEK</a:t>
            </a:r>
            <a:r>
              <a:rPr lang="en-US" sz="3000" spc="-30" dirty="0">
                <a:solidFill>
                  <a:srgbClr val="000000"/>
                </a:solidFill>
                <a:latin typeface="Roboto Bold"/>
              </a:rPr>
              <a:t> (</a:t>
            </a:r>
            <a:r>
              <a:rPr lang="en-US" sz="3000" spc="-30" dirty="0" err="1">
                <a:solidFill>
                  <a:srgbClr val="000000"/>
                </a:solidFill>
                <a:latin typeface="Roboto Bold"/>
              </a:rPr>
              <a:t>раніше</a:t>
            </a:r>
            <a:r>
              <a:rPr lang="en-US" sz="3000" spc="-30" dirty="0">
                <a:solidFill>
                  <a:srgbClr val="000000"/>
                </a:solidFill>
                <a:latin typeface="Roboto Bold"/>
              </a:rPr>
              <a:t> UNPLAG)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― </a:t>
            </a:r>
            <a:r>
              <a:rPr lang="uk-UA" sz="3000" spc="-30" dirty="0" smtClean="0">
                <a:solidFill>
                  <a:srgbClr val="000000"/>
                </a:solidFill>
                <a:latin typeface="Roboto"/>
              </a:rPr>
              <a:t>це сервіс з перевірки робіт на ознаки плагіату, який вчасно надає підтримку своїм користувачам та може адаптувати систему відповідно до потреб навчальних закладів. Створений українськими розробниками у 2014, він може використовуватись онлайн або інтегруватись з навчальними системами ВНЗ. Наразі сервісом користуються більш ніж 50 українських університетів. Навчальні заклади США, Іспанії, Бельгії та інших країн світу також перевіряють роботи з </a:t>
            </a:r>
            <a:r>
              <a:rPr lang="uk-UA" sz="3000" spc="-30" dirty="0" err="1" smtClean="0">
                <a:solidFill>
                  <a:srgbClr val="000000"/>
                </a:solidFill>
                <a:latin typeface="Roboto"/>
              </a:rPr>
              <a:t>Unicheck</a:t>
            </a:r>
            <a:r>
              <a:rPr lang="uk-UA" sz="3000" spc="-30" dirty="0" smtClean="0">
                <a:solidFill>
                  <a:srgbClr val="000000"/>
                </a:solidFill>
                <a:latin typeface="Roboto"/>
              </a:rPr>
              <a:t>.</a:t>
            </a:r>
            <a:endParaRPr lang="uk-UA" sz="3000" spc="-3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967460" y="647700"/>
            <a:ext cx="12343667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  <a:spcBef>
                <a:spcPct val="0"/>
              </a:spcBef>
            </a:pPr>
            <a:r>
              <a:rPr lang="en-US" sz="4500" spc="-44" dirty="0" err="1">
                <a:solidFill>
                  <a:srgbClr val="000000"/>
                </a:solidFill>
                <a:latin typeface="Roboto Bold"/>
              </a:rPr>
              <a:t>Програми</a:t>
            </a:r>
            <a:r>
              <a:rPr lang="en-US" sz="4500" spc="-44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4500" spc="-44" dirty="0" err="1">
                <a:solidFill>
                  <a:srgbClr val="000000"/>
                </a:solidFill>
                <a:latin typeface="Roboto Bold"/>
              </a:rPr>
              <a:t>перевірки</a:t>
            </a:r>
            <a:r>
              <a:rPr lang="en-US" sz="4500" spc="-44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4500" spc="-44" dirty="0" err="1">
                <a:solidFill>
                  <a:srgbClr val="000000"/>
                </a:solidFill>
                <a:latin typeface="Roboto Bold"/>
              </a:rPr>
              <a:t>наукових</a:t>
            </a:r>
            <a:r>
              <a:rPr lang="en-US" sz="4500" spc="-44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4500" spc="-44" dirty="0" err="1">
                <a:solidFill>
                  <a:srgbClr val="000000"/>
                </a:solidFill>
                <a:latin typeface="Roboto Bold"/>
              </a:rPr>
              <a:t>робіт</a:t>
            </a:r>
            <a:r>
              <a:rPr lang="en-US" sz="4500" spc="-44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4500" spc="-44" dirty="0" err="1">
                <a:solidFill>
                  <a:srgbClr val="000000"/>
                </a:solidFill>
                <a:latin typeface="Roboto Bold"/>
              </a:rPr>
              <a:t>на</a:t>
            </a:r>
            <a:r>
              <a:rPr lang="en-US" sz="4500" spc="-44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4500" spc="-44" dirty="0" err="1">
                <a:solidFill>
                  <a:srgbClr val="000000"/>
                </a:solidFill>
                <a:latin typeface="Roboto Bold"/>
              </a:rPr>
              <a:t>плагіат</a:t>
            </a:r>
            <a:endParaRPr lang="en-US" sz="4500" spc="-44" dirty="0">
              <a:solidFill>
                <a:srgbClr val="000000"/>
              </a:solidFill>
              <a:latin typeface="Roboto 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70247"/>
            <a:ext cx="18278588" cy="1416753"/>
          </a:xfrm>
          <a:prstGeom prst="rect">
            <a:avLst/>
          </a:prstGeom>
          <a:solidFill>
            <a:srgbClr val="004AA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48229" y="4684781"/>
            <a:ext cx="9191542" cy="375704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3994" y="2224760"/>
            <a:ext cx="16230600" cy="2443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00"/>
              </a:lnSpc>
              <a:spcBef>
                <a:spcPct val="0"/>
              </a:spcBef>
            </a:pPr>
            <a:r>
              <a:rPr lang="en-US" sz="3000" u="sng" spc="-30" dirty="0" err="1">
                <a:solidFill>
                  <a:srgbClr val="000000"/>
                </a:solidFill>
                <a:latin typeface="Roboto Bold"/>
              </a:rPr>
              <a:t>Антиплагіатна</a:t>
            </a:r>
            <a:r>
              <a:rPr lang="en-US" sz="3000" u="sng" spc="-30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3000" u="sng" spc="-30" dirty="0" err="1">
                <a:solidFill>
                  <a:srgbClr val="000000"/>
                </a:solidFill>
                <a:latin typeface="Roboto Bold"/>
              </a:rPr>
              <a:t>інтернет-система</a:t>
            </a:r>
            <a:r>
              <a:rPr lang="en-US" sz="3000" u="sng" spc="-30" dirty="0">
                <a:solidFill>
                  <a:srgbClr val="000000"/>
                </a:solidFill>
                <a:latin typeface="Roboto Bold"/>
              </a:rPr>
              <a:t> StrikePlagiarism.com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–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це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онлайн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інструмент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створений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для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перевірки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текстових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документів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.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Користувачі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яких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призначає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керівництво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вищого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навчального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закладу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(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далі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ВНЗ),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отримують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індивідуальні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захищені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паролем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облікові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записи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Компанія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Plagiat.pl,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міжнародним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брендом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якої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є StrikePlagiarism.com,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була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заснована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у </a:t>
            </a:r>
            <a:r>
              <a:rPr lang="en-US" sz="3000" spc="-30" dirty="0" err="1">
                <a:solidFill>
                  <a:srgbClr val="000000"/>
                </a:solidFill>
                <a:latin typeface="Roboto"/>
              </a:rPr>
              <a:t>червні</a:t>
            </a:r>
            <a:r>
              <a:rPr lang="en-US" sz="3000" spc="-30" dirty="0">
                <a:solidFill>
                  <a:srgbClr val="000000"/>
                </a:solidFill>
                <a:latin typeface="Roboto"/>
              </a:rPr>
              <a:t> 2002 р.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91260" y="647700"/>
            <a:ext cx="12496067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  <a:spcBef>
                <a:spcPct val="0"/>
              </a:spcBef>
            </a:pPr>
            <a:r>
              <a:rPr lang="en-US" sz="4500" spc="-44" dirty="0" err="1">
                <a:solidFill>
                  <a:srgbClr val="000000"/>
                </a:solidFill>
                <a:latin typeface="Roboto Bold"/>
              </a:rPr>
              <a:t>Програми</a:t>
            </a:r>
            <a:r>
              <a:rPr lang="en-US" sz="4500" spc="-44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4500" spc="-44" dirty="0" err="1">
                <a:solidFill>
                  <a:srgbClr val="000000"/>
                </a:solidFill>
                <a:latin typeface="Roboto Bold"/>
              </a:rPr>
              <a:t>перевірки</a:t>
            </a:r>
            <a:r>
              <a:rPr lang="en-US" sz="4500" spc="-44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4500" spc="-44" dirty="0" err="1">
                <a:solidFill>
                  <a:srgbClr val="000000"/>
                </a:solidFill>
                <a:latin typeface="Roboto Bold"/>
              </a:rPr>
              <a:t>наукових</a:t>
            </a:r>
            <a:r>
              <a:rPr lang="en-US" sz="4500" spc="-44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4500" spc="-44" dirty="0" err="1">
                <a:solidFill>
                  <a:srgbClr val="000000"/>
                </a:solidFill>
                <a:latin typeface="Roboto Bold"/>
              </a:rPr>
              <a:t>робіт</a:t>
            </a:r>
            <a:r>
              <a:rPr lang="en-US" sz="4500" spc="-44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4500" spc="-44" dirty="0" err="1">
                <a:solidFill>
                  <a:srgbClr val="000000"/>
                </a:solidFill>
                <a:latin typeface="Roboto Bold"/>
              </a:rPr>
              <a:t>на</a:t>
            </a:r>
            <a:r>
              <a:rPr lang="en-US" sz="4500" spc="-44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4500" spc="-44" dirty="0" err="1">
                <a:solidFill>
                  <a:srgbClr val="000000"/>
                </a:solidFill>
                <a:latin typeface="Roboto Bold"/>
              </a:rPr>
              <a:t>плагіат</a:t>
            </a:r>
            <a:endParaRPr lang="en-US" sz="4500" spc="-44" dirty="0">
              <a:solidFill>
                <a:srgbClr val="000000"/>
              </a:solidFill>
              <a:latin typeface="Roboto 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9666" y="3010712"/>
            <a:ext cx="7244155" cy="5577404"/>
            <a:chOff x="0" y="0"/>
            <a:chExt cx="2450492" cy="18866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0492" cy="1886677"/>
            </a:xfrm>
            <a:custGeom>
              <a:avLst/>
              <a:gdLst/>
              <a:ahLst/>
              <a:cxnLst/>
              <a:rect l="l" t="t" r="r" b="b"/>
              <a:pathLst>
                <a:path w="2450492" h="1886677">
                  <a:moveTo>
                    <a:pt x="2326032" y="1886677"/>
                  </a:moveTo>
                  <a:lnTo>
                    <a:pt x="124460" y="1886677"/>
                  </a:lnTo>
                  <a:cubicBezTo>
                    <a:pt x="55880" y="1886677"/>
                    <a:pt x="0" y="1830797"/>
                    <a:pt x="0" y="176221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26032" y="0"/>
                  </a:lnTo>
                  <a:cubicBezTo>
                    <a:pt x="2394612" y="0"/>
                    <a:pt x="2450492" y="55880"/>
                    <a:pt x="2450492" y="124460"/>
                  </a:cubicBezTo>
                  <a:lnTo>
                    <a:pt x="2450492" y="1762218"/>
                  </a:lnTo>
                  <a:cubicBezTo>
                    <a:pt x="2450492" y="1830798"/>
                    <a:pt x="2394612" y="1886677"/>
                    <a:pt x="2326032" y="1886677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984187" y="5358715"/>
            <a:ext cx="6121845" cy="2636540"/>
            <a:chOff x="0" y="0"/>
            <a:chExt cx="2366636" cy="10192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66636" cy="1019257"/>
            </a:xfrm>
            <a:custGeom>
              <a:avLst/>
              <a:gdLst/>
              <a:ahLst/>
              <a:cxnLst/>
              <a:rect l="l" t="t" r="r" b="b"/>
              <a:pathLst>
                <a:path w="2366636" h="1019257">
                  <a:moveTo>
                    <a:pt x="2242176" y="1019256"/>
                  </a:moveTo>
                  <a:lnTo>
                    <a:pt x="124460" y="1019256"/>
                  </a:lnTo>
                  <a:cubicBezTo>
                    <a:pt x="55880" y="1019256"/>
                    <a:pt x="0" y="963376"/>
                    <a:pt x="0" y="8947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42176" y="0"/>
                  </a:lnTo>
                  <a:cubicBezTo>
                    <a:pt x="2310756" y="0"/>
                    <a:pt x="2366636" y="55880"/>
                    <a:pt x="2366636" y="124460"/>
                  </a:cubicBezTo>
                  <a:lnTo>
                    <a:pt x="2366636" y="894797"/>
                  </a:lnTo>
                  <a:cubicBezTo>
                    <a:pt x="2366636" y="963377"/>
                    <a:pt x="2310756" y="1019257"/>
                    <a:pt x="2242176" y="1019257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067553" y="5436369"/>
            <a:ext cx="5955113" cy="2640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10" lvl="1" indent="-205105">
              <a:lnSpc>
                <a:spcPts val="2660"/>
              </a:lnSpc>
              <a:buFont typeface="Arial"/>
              <a:buChar char="•"/>
            </a:pPr>
            <a:r>
              <a:rPr lang="en-US" sz="1900" spc="38">
                <a:solidFill>
                  <a:srgbClr val="14110F"/>
                </a:solidFill>
                <a:latin typeface="Roboto"/>
              </a:rPr>
              <a:t>відмова у присудженні наукового ступеня чи присвоєнні вченого звання;</a:t>
            </a:r>
          </a:p>
          <a:p>
            <a:pPr marL="410210" lvl="1" indent="-205105">
              <a:lnSpc>
                <a:spcPts val="2660"/>
              </a:lnSpc>
              <a:buFont typeface="Arial"/>
              <a:buChar char="•"/>
            </a:pPr>
            <a:r>
              <a:rPr lang="en-US" sz="1900" spc="38">
                <a:solidFill>
                  <a:srgbClr val="14110F"/>
                </a:solidFill>
                <a:latin typeface="Arimo"/>
              </a:rPr>
              <a:t>позбавлення присудженого</a:t>
            </a:r>
            <a:r>
              <a:rPr lang="en-US" sz="1900" spc="38">
                <a:solidFill>
                  <a:srgbClr val="14110F"/>
                </a:solidFill>
                <a:latin typeface="Roboto"/>
              </a:rPr>
              <a:t> наукового ступеня чи присвоєного вченого звання;</a:t>
            </a:r>
          </a:p>
          <a:p>
            <a:pPr marL="410210" lvl="1" indent="-205105">
              <a:lnSpc>
                <a:spcPts val="2660"/>
              </a:lnSpc>
              <a:buFont typeface="Arial"/>
              <a:buChar char="•"/>
            </a:pPr>
            <a:r>
              <a:rPr lang="en-US" sz="1900" spc="38">
                <a:solidFill>
                  <a:srgbClr val="14110F"/>
                </a:solidFill>
                <a:latin typeface="Roboto"/>
              </a:rPr>
              <a:t>позбавлення права брати участь у роботі визначених законом органів чи займати визначені законом посади.</a:t>
            </a:r>
          </a:p>
          <a:p>
            <a:pPr marL="0" lvl="0" indent="0" algn="l">
              <a:lnSpc>
                <a:spcPts val="2660"/>
              </a:lnSpc>
              <a:spcBef>
                <a:spcPct val="0"/>
              </a:spcBef>
            </a:pPr>
            <a:endParaRPr lang="en-US" sz="1900" spc="38">
              <a:solidFill>
                <a:srgbClr val="14110F"/>
              </a:solidFill>
              <a:latin typeface="Roboto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155409" y="3318314"/>
            <a:ext cx="5612669" cy="1308936"/>
            <a:chOff x="0" y="0"/>
            <a:chExt cx="3452612" cy="80518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52612" cy="805187"/>
            </a:xfrm>
            <a:custGeom>
              <a:avLst/>
              <a:gdLst/>
              <a:ahLst/>
              <a:cxnLst/>
              <a:rect l="l" t="t" r="r" b="b"/>
              <a:pathLst>
                <a:path w="3452612" h="805187">
                  <a:moveTo>
                    <a:pt x="3328152" y="805187"/>
                  </a:moveTo>
                  <a:lnTo>
                    <a:pt x="124460" y="805187"/>
                  </a:lnTo>
                  <a:cubicBezTo>
                    <a:pt x="55880" y="805187"/>
                    <a:pt x="0" y="749307"/>
                    <a:pt x="0" y="6807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28152" y="0"/>
                  </a:lnTo>
                  <a:cubicBezTo>
                    <a:pt x="3396732" y="0"/>
                    <a:pt x="3452612" y="55880"/>
                    <a:pt x="3452612" y="124460"/>
                  </a:cubicBezTo>
                  <a:lnTo>
                    <a:pt x="3452612" y="680727"/>
                  </a:lnTo>
                  <a:cubicBezTo>
                    <a:pt x="3452612" y="749307"/>
                    <a:pt x="3396732" y="805187"/>
                    <a:pt x="3328152" y="805187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326632" y="3553682"/>
            <a:ext cx="5270224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50"/>
              </a:lnSpc>
              <a:spcBef>
                <a:spcPct val="0"/>
              </a:spcBef>
            </a:pPr>
            <a:r>
              <a:rPr lang="en-US" sz="2500" spc="-25">
                <a:solidFill>
                  <a:srgbClr val="14110F"/>
                </a:solidFill>
                <a:latin typeface="Roboto Bold Italics"/>
              </a:rPr>
              <a:t>педагогічні, науково-педагогічні та наукові працівники закладів освіти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792047" y="3010712"/>
            <a:ext cx="7244155" cy="5577404"/>
            <a:chOff x="0" y="0"/>
            <a:chExt cx="9658873" cy="7436539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9658873" cy="7436539"/>
              <a:chOff x="0" y="0"/>
              <a:chExt cx="2450492" cy="188667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450492" cy="1886677"/>
              </a:xfrm>
              <a:custGeom>
                <a:avLst/>
                <a:gdLst/>
                <a:ahLst/>
                <a:cxnLst/>
                <a:rect l="l" t="t" r="r" b="b"/>
                <a:pathLst>
                  <a:path w="2450492" h="1886677">
                    <a:moveTo>
                      <a:pt x="2326032" y="1886677"/>
                    </a:moveTo>
                    <a:lnTo>
                      <a:pt x="124460" y="1886677"/>
                    </a:lnTo>
                    <a:cubicBezTo>
                      <a:pt x="55880" y="1886677"/>
                      <a:pt x="0" y="1830797"/>
                      <a:pt x="0" y="176221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326032" y="0"/>
                    </a:lnTo>
                    <a:cubicBezTo>
                      <a:pt x="2394612" y="0"/>
                      <a:pt x="2450492" y="55880"/>
                      <a:pt x="2450492" y="124460"/>
                    </a:cubicBezTo>
                    <a:lnTo>
                      <a:pt x="2450492" y="1762218"/>
                    </a:lnTo>
                    <a:cubicBezTo>
                      <a:pt x="2450492" y="1830798"/>
                      <a:pt x="2394612" y="1886677"/>
                      <a:pt x="2326032" y="1886677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2264587" y="410136"/>
              <a:ext cx="5129698" cy="1745248"/>
              <a:chOff x="0" y="0"/>
              <a:chExt cx="2366636" cy="80518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366636" cy="805187"/>
              </a:xfrm>
              <a:custGeom>
                <a:avLst/>
                <a:gdLst/>
                <a:ahLst/>
                <a:cxnLst/>
                <a:rect l="l" t="t" r="r" b="b"/>
                <a:pathLst>
                  <a:path w="2366636" h="805187">
                    <a:moveTo>
                      <a:pt x="2242176" y="805187"/>
                    </a:moveTo>
                    <a:lnTo>
                      <a:pt x="124460" y="805187"/>
                    </a:lnTo>
                    <a:cubicBezTo>
                      <a:pt x="55880" y="805187"/>
                      <a:pt x="0" y="749307"/>
                      <a:pt x="0" y="6807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242176" y="0"/>
                    </a:lnTo>
                    <a:cubicBezTo>
                      <a:pt x="2310756" y="0"/>
                      <a:pt x="2366636" y="55880"/>
                      <a:pt x="2366636" y="124460"/>
                    </a:cubicBezTo>
                    <a:lnTo>
                      <a:pt x="2366636" y="680727"/>
                    </a:lnTo>
                    <a:cubicBezTo>
                      <a:pt x="2366636" y="749307"/>
                      <a:pt x="2310756" y="805187"/>
                      <a:pt x="2242176" y="805187"/>
                    </a:cubicBezTo>
                    <a:close/>
                  </a:path>
                </a:pathLst>
              </a:custGeom>
              <a:solidFill>
                <a:srgbClr val="F6F6F6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48207" y="3130670"/>
              <a:ext cx="8162459" cy="3515387"/>
              <a:chOff x="0" y="0"/>
              <a:chExt cx="2366636" cy="101925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366636" cy="1019257"/>
              </a:xfrm>
              <a:custGeom>
                <a:avLst/>
                <a:gdLst/>
                <a:ahLst/>
                <a:cxnLst/>
                <a:rect l="l" t="t" r="r" b="b"/>
                <a:pathLst>
                  <a:path w="2366636" h="1019257">
                    <a:moveTo>
                      <a:pt x="2242176" y="1019256"/>
                    </a:moveTo>
                    <a:lnTo>
                      <a:pt x="124460" y="1019256"/>
                    </a:lnTo>
                    <a:cubicBezTo>
                      <a:pt x="55880" y="1019256"/>
                      <a:pt x="0" y="963376"/>
                      <a:pt x="0" y="89479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242176" y="0"/>
                    </a:lnTo>
                    <a:cubicBezTo>
                      <a:pt x="2310756" y="0"/>
                      <a:pt x="2366636" y="55880"/>
                      <a:pt x="2366636" y="124460"/>
                    </a:cubicBezTo>
                    <a:lnTo>
                      <a:pt x="2366636" y="894797"/>
                    </a:lnTo>
                    <a:cubicBezTo>
                      <a:pt x="2366636" y="963377"/>
                      <a:pt x="2310756" y="1019257"/>
                      <a:pt x="2242176" y="1019257"/>
                    </a:cubicBezTo>
                    <a:close/>
                  </a:path>
                </a:pathLst>
              </a:custGeom>
              <a:solidFill>
                <a:srgbClr val="F6F6F6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950104" y="3552112"/>
              <a:ext cx="7960562" cy="2624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10210" lvl="1" indent="-205105">
                <a:lnSpc>
                  <a:spcPts val="2660"/>
                </a:lnSpc>
                <a:buFont typeface="Arial"/>
                <a:buChar char="•"/>
              </a:pPr>
              <a:r>
                <a:rPr lang="en-US" sz="1900" spc="38">
                  <a:solidFill>
                    <a:srgbClr val="14110F"/>
                  </a:solidFill>
                  <a:latin typeface="Roboto"/>
                </a:rPr>
                <a:t>повторне проходження оцінювання (контрольна робота, іспит, залік тощо);</a:t>
              </a:r>
            </a:p>
            <a:p>
              <a:pPr marL="410210" lvl="1" indent="-205105">
                <a:lnSpc>
                  <a:spcPts val="2660"/>
                </a:lnSpc>
                <a:buFont typeface="Arial"/>
                <a:buChar char="•"/>
              </a:pPr>
              <a:r>
                <a:rPr lang="en-US" sz="1900" spc="38">
                  <a:solidFill>
                    <a:srgbClr val="14110F"/>
                  </a:solidFill>
                  <a:latin typeface="Roboto"/>
                </a:rPr>
                <a:t>повторне проходження навчального курсу;</a:t>
              </a:r>
            </a:p>
            <a:p>
              <a:pPr marL="410210" lvl="1" indent="-205105" algn="l">
                <a:lnSpc>
                  <a:spcPts val="266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900" spc="38">
                  <a:solidFill>
                    <a:srgbClr val="14110F"/>
                  </a:solidFill>
                  <a:latin typeface="Roboto"/>
                </a:rPr>
                <a:t>відрахування із закладу освіти (крім осіб, що здобувають загальну середню освіту).</a:t>
              </a:r>
            </a:p>
            <a:p>
              <a:pPr marL="0" lvl="0" indent="0" algn="l">
                <a:lnSpc>
                  <a:spcPts val="2660"/>
                </a:lnSpc>
                <a:spcBef>
                  <a:spcPct val="0"/>
                </a:spcBef>
              </a:pPr>
              <a:endParaRPr lang="en-US" sz="1900" spc="38">
                <a:solidFill>
                  <a:srgbClr val="14110F"/>
                </a:solidFill>
                <a:latin typeface="Roboto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151549" y="1004418"/>
              <a:ext cx="3355775" cy="528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50"/>
                </a:lnSpc>
                <a:spcBef>
                  <a:spcPct val="0"/>
                </a:spcBef>
              </a:pPr>
              <a:r>
                <a:rPr lang="en-US" sz="2500" spc="-25">
                  <a:solidFill>
                    <a:srgbClr val="14110F"/>
                  </a:solidFill>
                  <a:latin typeface="Roboto Bold Italics"/>
                </a:rPr>
                <a:t>здобувачі освіти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28700" y="952500"/>
            <a:ext cx="16230600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Roboto Bold"/>
              </a:rPr>
              <a:t>За порушення академічної доброчесності можуть бути притягнені до такої академічної відповідальності: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004AAD"/>
          </a:solidFill>
        </p:spPr>
      </p:sp>
      <p:sp>
        <p:nvSpPr>
          <p:cNvPr id="3" name="TextBox 3"/>
          <p:cNvSpPr txBox="1"/>
          <p:nvPr/>
        </p:nvSpPr>
        <p:spPr>
          <a:xfrm>
            <a:off x="1639456" y="1384300"/>
            <a:ext cx="15018500" cy="577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US" sz="5000" dirty="0" err="1">
                <a:solidFill>
                  <a:srgbClr val="14110F"/>
                </a:solidFill>
                <a:latin typeface="Roboto Bold"/>
              </a:rPr>
              <a:t>Академічна</a:t>
            </a:r>
            <a:r>
              <a:rPr lang="en-US" sz="5000" dirty="0">
                <a:solidFill>
                  <a:srgbClr val="14110F"/>
                </a:solidFill>
                <a:latin typeface="Roboto Bold"/>
              </a:rPr>
              <a:t> </a:t>
            </a:r>
            <a:r>
              <a:rPr lang="en-US" sz="5000" dirty="0" err="1">
                <a:solidFill>
                  <a:srgbClr val="14110F"/>
                </a:solidFill>
                <a:latin typeface="Roboto Bold"/>
              </a:rPr>
              <a:t>доброчесність</a:t>
            </a:r>
            <a:r>
              <a:rPr lang="en-US" sz="5000" dirty="0">
                <a:solidFill>
                  <a:srgbClr val="14110F"/>
                </a:solidFill>
                <a:latin typeface="Roboto Bold"/>
              </a:rPr>
              <a:t> –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це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сукупність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етичних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принципів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та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визначених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законом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правил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,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якими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мають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керуватися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учасники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освітнього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процесу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під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час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навчання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,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викладання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та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провадження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наукової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(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творчої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)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діяльності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з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метою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забезпечення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довіри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до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результатів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навчання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та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/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або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наукових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 (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творчих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) </a:t>
            </a:r>
            <a:r>
              <a:rPr lang="en-US" sz="5000" dirty="0" err="1">
                <a:solidFill>
                  <a:srgbClr val="14110F"/>
                </a:solidFill>
                <a:latin typeface="Roboto"/>
              </a:rPr>
              <a:t>досягнень</a:t>
            </a:r>
            <a:r>
              <a:rPr lang="en-US" sz="5000" dirty="0">
                <a:solidFill>
                  <a:srgbClr val="14110F"/>
                </a:solidFill>
                <a:latin typeface="Roboto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627888" cy="10287000"/>
          </a:xfrm>
          <a:prstGeom prst="rect">
            <a:avLst/>
          </a:prstGeom>
          <a:solidFill>
            <a:srgbClr val="004AAD"/>
          </a:solidFill>
        </p:spPr>
      </p:sp>
      <p:grpSp>
        <p:nvGrpSpPr>
          <p:cNvPr id="3" name="Group 3"/>
          <p:cNvGrpSpPr/>
          <p:nvPr/>
        </p:nvGrpSpPr>
        <p:grpSpPr>
          <a:xfrm>
            <a:off x="1074888" y="1028700"/>
            <a:ext cx="3477122" cy="1853292"/>
            <a:chOff x="0" y="0"/>
            <a:chExt cx="4636163" cy="247105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4636163" cy="2471056"/>
              <a:chOff x="0" y="0"/>
              <a:chExt cx="1482764" cy="7903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482764" cy="790307"/>
              </a:xfrm>
              <a:custGeom>
                <a:avLst/>
                <a:gdLst/>
                <a:ahLst/>
                <a:cxnLst/>
                <a:rect l="l" t="t" r="r" b="b"/>
                <a:pathLst>
                  <a:path w="1482764" h="790307">
                    <a:moveTo>
                      <a:pt x="1358304" y="790307"/>
                    </a:moveTo>
                    <a:lnTo>
                      <a:pt x="124460" y="790307"/>
                    </a:lnTo>
                    <a:cubicBezTo>
                      <a:pt x="55880" y="790307"/>
                      <a:pt x="0" y="734427"/>
                      <a:pt x="0" y="66584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58304" y="0"/>
                    </a:lnTo>
                    <a:cubicBezTo>
                      <a:pt x="1426884" y="0"/>
                      <a:pt x="1482764" y="55880"/>
                      <a:pt x="1482764" y="124460"/>
                    </a:cubicBezTo>
                    <a:lnTo>
                      <a:pt x="1482764" y="665847"/>
                    </a:lnTo>
                    <a:cubicBezTo>
                      <a:pt x="1482764" y="734427"/>
                      <a:pt x="1426884" y="790307"/>
                      <a:pt x="1358304" y="79030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633265" y="607262"/>
              <a:ext cx="3369632" cy="1199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63"/>
                </a:lnSpc>
              </a:pPr>
              <a:r>
                <a:rPr lang="en-US" sz="2616" spc="52">
                  <a:solidFill>
                    <a:srgbClr val="000000"/>
                  </a:solidFill>
                  <a:latin typeface="Roboto Bold"/>
                </a:rPr>
                <a:t>Академічна доброчесність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652933" y="125642"/>
            <a:ext cx="10918553" cy="2097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Roboto Bold"/>
              </a:rPr>
              <a:t>Забезпечення академічної доброчесності</a:t>
            </a:r>
          </a:p>
        </p:txBody>
      </p:sp>
      <p:sp>
        <p:nvSpPr>
          <p:cNvPr id="8" name="AutoShape 8"/>
          <p:cNvSpPr/>
          <p:nvPr/>
        </p:nvSpPr>
        <p:spPr>
          <a:xfrm rot="-5400000">
            <a:off x="1735536" y="3998005"/>
            <a:ext cx="2232027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-10800000">
            <a:off x="2851547" y="3263958"/>
            <a:ext cx="3801385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6652933" y="2555490"/>
            <a:ext cx="2805733" cy="1569337"/>
            <a:chOff x="0" y="0"/>
            <a:chExt cx="3740977" cy="209245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740977" cy="2092450"/>
              <a:chOff x="0" y="0"/>
              <a:chExt cx="1482764" cy="92287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82764" cy="922878"/>
              </a:xfrm>
              <a:custGeom>
                <a:avLst/>
                <a:gdLst/>
                <a:ahLst/>
                <a:cxnLst/>
                <a:rect l="l" t="t" r="r" b="b"/>
                <a:pathLst>
                  <a:path w="1482764" h="922878">
                    <a:moveTo>
                      <a:pt x="1358304" y="922878"/>
                    </a:moveTo>
                    <a:lnTo>
                      <a:pt x="124460" y="922878"/>
                    </a:lnTo>
                    <a:cubicBezTo>
                      <a:pt x="55880" y="922878"/>
                      <a:pt x="0" y="866998"/>
                      <a:pt x="0" y="79841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58304" y="0"/>
                    </a:lnTo>
                    <a:cubicBezTo>
                      <a:pt x="1426884" y="0"/>
                      <a:pt x="1482764" y="55880"/>
                      <a:pt x="1482764" y="124460"/>
                    </a:cubicBezTo>
                    <a:lnTo>
                      <a:pt x="1482764" y="798418"/>
                    </a:lnTo>
                    <a:cubicBezTo>
                      <a:pt x="1482764" y="866998"/>
                      <a:pt x="1426884" y="922878"/>
                      <a:pt x="1358304" y="922878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85341" y="286305"/>
              <a:ext cx="3655636" cy="1497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79"/>
                </a:lnSpc>
              </a:pPr>
              <a:r>
                <a:rPr lang="en-US" sz="2200" spc="43">
                  <a:solidFill>
                    <a:srgbClr val="FFFFFF"/>
                  </a:solidFill>
                  <a:latin typeface="Roboto"/>
                </a:rPr>
                <a:t>Кодекс честі навчального закладу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 rot="-10800000">
            <a:off x="1990604" y="5114018"/>
            <a:ext cx="14241895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-5400000">
            <a:off x="1545235" y="5565056"/>
            <a:ext cx="919314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6" name="Group 16"/>
          <p:cNvGrpSpPr/>
          <p:nvPr/>
        </p:nvGrpSpPr>
        <p:grpSpPr>
          <a:xfrm>
            <a:off x="717239" y="6061750"/>
            <a:ext cx="2575304" cy="1417478"/>
            <a:chOff x="0" y="0"/>
            <a:chExt cx="4959817" cy="2014163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4959817" cy="2014163"/>
              <a:chOff x="0" y="0"/>
              <a:chExt cx="1546453" cy="100526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546453" cy="1005266"/>
              </a:xfrm>
              <a:custGeom>
                <a:avLst/>
                <a:gdLst/>
                <a:ahLst/>
                <a:cxnLst/>
                <a:rect l="l" t="t" r="r" b="b"/>
                <a:pathLst>
                  <a:path w="1546453" h="1005266">
                    <a:moveTo>
                      <a:pt x="1421993" y="1005265"/>
                    </a:moveTo>
                    <a:lnTo>
                      <a:pt x="124460" y="1005265"/>
                    </a:lnTo>
                    <a:cubicBezTo>
                      <a:pt x="55880" y="1005265"/>
                      <a:pt x="0" y="949386"/>
                      <a:pt x="0" y="88080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3" y="0"/>
                    </a:lnTo>
                    <a:cubicBezTo>
                      <a:pt x="1490573" y="0"/>
                      <a:pt x="1546453" y="55880"/>
                      <a:pt x="1546453" y="124460"/>
                    </a:cubicBezTo>
                    <a:lnTo>
                      <a:pt x="1546453" y="880806"/>
                    </a:lnTo>
                    <a:cubicBezTo>
                      <a:pt x="1546453" y="949386"/>
                      <a:pt x="1490573" y="1005266"/>
                      <a:pt x="1421993" y="1005266"/>
                    </a:cubicBezTo>
                    <a:close/>
                  </a:path>
                </a:pathLst>
              </a:custGeom>
              <a:solidFill>
                <a:srgbClr val="F6F6F6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593208" y="488709"/>
              <a:ext cx="3773401" cy="1013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79"/>
                </a:lnSpc>
              </a:pPr>
              <a:r>
                <a:rPr lang="en-US" sz="2000" spc="43" dirty="0" err="1">
                  <a:solidFill>
                    <a:srgbClr val="14110F"/>
                  </a:solidFill>
                  <a:latin typeface="Roboto Bold"/>
                </a:rPr>
                <a:t>Антикорупційні</a:t>
              </a:r>
              <a:r>
                <a:rPr lang="en-US" sz="2000" spc="43" dirty="0">
                  <a:solidFill>
                    <a:srgbClr val="14110F"/>
                  </a:solidFill>
                  <a:latin typeface="Roboto Bold"/>
                </a:rPr>
                <a:t> </a:t>
              </a:r>
              <a:r>
                <a:rPr lang="en-US" sz="2000" spc="43" dirty="0" err="1">
                  <a:solidFill>
                    <a:srgbClr val="14110F"/>
                  </a:solidFill>
                  <a:latin typeface="Roboto Bold"/>
                </a:rPr>
                <a:t>заходи</a:t>
              </a:r>
              <a:endParaRPr lang="en-US" sz="2000" spc="43" dirty="0">
                <a:solidFill>
                  <a:srgbClr val="14110F"/>
                </a:solidFill>
                <a:latin typeface="Roboto Bold"/>
              </a:endParaRPr>
            </a:p>
          </p:txBody>
        </p:sp>
      </p:grpSp>
      <p:sp>
        <p:nvSpPr>
          <p:cNvPr id="20" name="AutoShape 20"/>
          <p:cNvSpPr/>
          <p:nvPr/>
        </p:nvSpPr>
        <p:spPr>
          <a:xfrm rot="-5400000">
            <a:off x="8614327" y="5602625"/>
            <a:ext cx="994450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1" name="Group 21"/>
          <p:cNvGrpSpPr/>
          <p:nvPr/>
        </p:nvGrpSpPr>
        <p:grpSpPr>
          <a:xfrm>
            <a:off x="3932659" y="6090579"/>
            <a:ext cx="2629483" cy="2196986"/>
            <a:chOff x="0" y="0"/>
            <a:chExt cx="4959817" cy="2522163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4959817" cy="2522163"/>
              <a:chOff x="0" y="0"/>
              <a:chExt cx="1546453" cy="125880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546453" cy="1258808"/>
              </a:xfrm>
              <a:custGeom>
                <a:avLst/>
                <a:gdLst/>
                <a:ahLst/>
                <a:cxnLst/>
                <a:rect l="l" t="t" r="r" b="b"/>
                <a:pathLst>
                  <a:path w="1546453" h="1258808">
                    <a:moveTo>
                      <a:pt x="1421993" y="1258808"/>
                    </a:moveTo>
                    <a:lnTo>
                      <a:pt x="124460" y="1258808"/>
                    </a:lnTo>
                    <a:cubicBezTo>
                      <a:pt x="55880" y="1258808"/>
                      <a:pt x="0" y="1202928"/>
                      <a:pt x="0" y="113434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3" y="0"/>
                    </a:lnTo>
                    <a:cubicBezTo>
                      <a:pt x="1490573" y="0"/>
                      <a:pt x="1546453" y="55880"/>
                      <a:pt x="1546453" y="124460"/>
                    </a:cubicBezTo>
                    <a:lnTo>
                      <a:pt x="1546453" y="1134348"/>
                    </a:lnTo>
                    <a:cubicBezTo>
                      <a:pt x="1546453" y="1202928"/>
                      <a:pt x="1490573" y="1258808"/>
                      <a:pt x="1421993" y="1258808"/>
                    </a:cubicBezTo>
                    <a:close/>
                  </a:path>
                </a:pathLst>
              </a:custGeom>
              <a:solidFill>
                <a:srgbClr val="F6F6F6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593208" y="488710"/>
              <a:ext cx="3773401" cy="1497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79"/>
                </a:lnSpc>
              </a:pPr>
              <a:r>
                <a:rPr lang="en-US" sz="2200" spc="43" dirty="0" err="1">
                  <a:solidFill>
                    <a:srgbClr val="14110F"/>
                  </a:solidFill>
                  <a:latin typeface="Roboto Bold"/>
                </a:rPr>
                <a:t>Етнічні</a:t>
              </a:r>
              <a:r>
                <a:rPr lang="en-US" sz="2200" spc="43" dirty="0">
                  <a:solidFill>
                    <a:srgbClr val="14110F"/>
                  </a:solidFill>
                  <a:latin typeface="Roboto Bold"/>
                </a:rPr>
                <a:t> </a:t>
              </a:r>
              <a:r>
                <a:rPr lang="en-US" sz="2200" spc="43" dirty="0" err="1">
                  <a:solidFill>
                    <a:srgbClr val="14110F"/>
                  </a:solidFill>
                  <a:latin typeface="Roboto Bold"/>
                </a:rPr>
                <a:t>норми</a:t>
              </a:r>
              <a:r>
                <a:rPr lang="en-US" sz="2200" spc="43" dirty="0">
                  <a:solidFill>
                    <a:srgbClr val="14110F"/>
                  </a:solidFill>
                  <a:latin typeface="Roboto Bold"/>
                </a:rPr>
                <a:t> </a:t>
              </a:r>
              <a:r>
                <a:rPr lang="en-US" sz="2200" spc="43" dirty="0" err="1">
                  <a:solidFill>
                    <a:srgbClr val="14110F"/>
                  </a:solidFill>
                  <a:latin typeface="Roboto Bold"/>
                </a:rPr>
                <a:t>академічого</a:t>
              </a:r>
              <a:r>
                <a:rPr lang="en-US" sz="2200" spc="43" dirty="0">
                  <a:solidFill>
                    <a:srgbClr val="14110F"/>
                  </a:solidFill>
                  <a:latin typeface="Roboto Bold"/>
                </a:rPr>
                <a:t> </a:t>
              </a:r>
              <a:r>
                <a:rPr lang="en-US" sz="2200" spc="43" dirty="0" err="1">
                  <a:solidFill>
                    <a:srgbClr val="14110F"/>
                  </a:solidFill>
                  <a:latin typeface="Roboto Bold"/>
                </a:rPr>
                <a:t>середовища</a:t>
              </a:r>
              <a:endParaRPr lang="en-US" sz="2200" spc="43" dirty="0">
                <a:solidFill>
                  <a:srgbClr val="14110F"/>
                </a:solidFill>
                <a:latin typeface="Roboto Bold"/>
              </a:endParaRPr>
            </a:p>
          </p:txBody>
        </p:sp>
      </p:grpSp>
      <p:sp>
        <p:nvSpPr>
          <p:cNvPr id="25" name="AutoShape 25"/>
          <p:cNvSpPr/>
          <p:nvPr/>
        </p:nvSpPr>
        <p:spPr>
          <a:xfrm rot="-5399999">
            <a:off x="4814482" y="5587884"/>
            <a:ext cx="947732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6" name="Group 26"/>
          <p:cNvGrpSpPr/>
          <p:nvPr/>
        </p:nvGrpSpPr>
        <p:grpSpPr>
          <a:xfrm>
            <a:off x="7284068" y="6091232"/>
            <a:ext cx="3719863" cy="2272622"/>
            <a:chOff x="0" y="0"/>
            <a:chExt cx="4959817" cy="3030163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4959817" cy="3030163"/>
              <a:chOff x="0" y="0"/>
              <a:chExt cx="1546453" cy="151235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546453" cy="1512350"/>
              </a:xfrm>
              <a:custGeom>
                <a:avLst/>
                <a:gdLst/>
                <a:ahLst/>
                <a:cxnLst/>
                <a:rect l="l" t="t" r="r" b="b"/>
                <a:pathLst>
                  <a:path w="1546453" h="1512350">
                    <a:moveTo>
                      <a:pt x="1421993" y="1512350"/>
                    </a:moveTo>
                    <a:lnTo>
                      <a:pt x="124460" y="1512350"/>
                    </a:lnTo>
                    <a:cubicBezTo>
                      <a:pt x="55880" y="1512350"/>
                      <a:pt x="0" y="1456470"/>
                      <a:pt x="0" y="13878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3" y="0"/>
                    </a:lnTo>
                    <a:cubicBezTo>
                      <a:pt x="1490573" y="0"/>
                      <a:pt x="1546453" y="55880"/>
                      <a:pt x="1546453" y="124460"/>
                    </a:cubicBezTo>
                    <a:lnTo>
                      <a:pt x="1546453" y="1387890"/>
                    </a:lnTo>
                    <a:cubicBezTo>
                      <a:pt x="1546453" y="1456470"/>
                      <a:pt x="1490573" y="1512350"/>
                      <a:pt x="1421993" y="151235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</p:sp>
        </p:grpSp>
        <p:sp>
          <p:nvSpPr>
            <p:cNvPr id="29" name="TextBox 29"/>
            <p:cNvSpPr txBox="1"/>
            <p:nvPr/>
          </p:nvSpPr>
          <p:spPr>
            <a:xfrm>
              <a:off x="593208" y="488710"/>
              <a:ext cx="3773401" cy="2005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79"/>
                </a:lnSpc>
              </a:pPr>
              <a:r>
                <a:rPr lang="en-US" sz="2200" spc="43">
                  <a:solidFill>
                    <a:srgbClr val="FFFFFF"/>
                  </a:solidFill>
                  <a:latin typeface="Roboto"/>
                </a:rPr>
                <a:t>Високий рівень внутрішньої культури та середовища</a:t>
              </a:r>
            </a:p>
          </p:txBody>
        </p:sp>
      </p:grpSp>
      <p:sp>
        <p:nvSpPr>
          <p:cNvPr id="30" name="AutoShape 30"/>
          <p:cNvSpPr/>
          <p:nvPr/>
        </p:nvSpPr>
        <p:spPr>
          <a:xfrm rot="-5400000">
            <a:off x="12149726" y="5625982"/>
            <a:ext cx="1023932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1" name="Group 31"/>
          <p:cNvGrpSpPr/>
          <p:nvPr/>
        </p:nvGrpSpPr>
        <p:grpSpPr>
          <a:xfrm>
            <a:off x="11356972" y="6137949"/>
            <a:ext cx="2609440" cy="1656494"/>
            <a:chOff x="0" y="0"/>
            <a:chExt cx="4959817" cy="2522163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4959817" cy="2522163"/>
              <a:chOff x="0" y="0"/>
              <a:chExt cx="1546453" cy="125880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546453" cy="1258808"/>
              </a:xfrm>
              <a:custGeom>
                <a:avLst/>
                <a:gdLst/>
                <a:ahLst/>
                <a:cxnLst/>
                <a:rect l="l" t="t" r="r" b="b"/>
                <a:pathLst>
                  <a:path w="1546453" h="1258808">
                    <a:moveTo>
                      <a:pt x="1421993" y="1258808"/>
                    </a:moveTo>
                    <a:lnTo>
                      <a:pt x="124460" y="1258808"/>
                    </a:lnTo>
                    <a:cubicBezTo>
                      <a:pt x="55880" y="1258808"/>
                      <a:pt x="0" y="1202928"/>
                      <a:pt x="0" y="113434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3" y="0"/>
                    </a:lnTo>
                    <a:cubicBezTo>
                      <a:pt x="1490573" y="0"/>
                      <a:pt x="1546453" y="55880"/>
                      <a:pt x="1546453" y="124460"/>
                    </a:cubicBezTo>
                    <a:lnTo>
                      <a:pt x="1546453" y="1134348"/>
                    </a:lnTo>
                    <a:cubicBezTo>
                      <a:pt x="1546453" y="1202928"/>
                      <a:pt x="1490573" y="1258808"/>
                      <a:pt x="1421993" y="1258808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</p:sp>
        </p:grpSp>
        <p:sp>
          <p:nvSpPr>
            <p:cNvPr id="34" name="TextBox 34"/>
            <p:cNvSpPr txBox="1"/>
            <p:nvPr/>
          </p:nvSpPr>
          <p:spPr>
            <a:xfrm>
              <a:off x="593208" y="488710"/>
              <a:ext cx="3773401" cy="1497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79"/>
                </a:lnSpc>
              </a:pPr>
              <a:r>
                <a:rPr lang="en-US" sz="2200" spc="43">
                  <a:solidFill>
                    <a:srgbClr val="FFFFFF"/>
                  </a:solidFill>
                  <a:latin typeface="Roboto"/>
                </a:rPr>
                <a:t>Повага до наукового дослідження</a:t>
              </a:r>
            </a:p>
          </p:txBody>
        </p:sp>
      </p:grpSp>
      <p:sp>
        <p:nvSpPr>
          <p:cNvPr id="35" name="AutoShape 35"/>
          <p:cNvSpPr/>
          <p:nvPr/>
        </p:nvSpPr>
        <p:spPr>
          <a:xfrm rot="-5400000">
            <a:off x="15739582" y="5606933"/>
            <a:ext cx="985834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6" name="Group 36"/>
          <p:cNvGrpSpPr/>
          <p:nvPr/>
        </p:nvGrpSpPr>
        <p:grpSpPr>
          <a:xfrm>
            <a:off x="14743416" y="6125315"/>
            <a:ext cx="2978165" cy="1463905"/>
            <a:chOff x="0" y="0"/>
            <a:chExt cx="4959817" cy="2014163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4959817" cy="2014163"/>
              <a:chOff x="0" y="0"/>
              <a:chExt cx="1546453" cy="1005266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546453" cy="1005266"/>
              </a:xfrm>
              <a:custGeom>
                <a:avLst/>
                <a:gdLst/>
                <a:ahLst/>
                <a:cxnLst/>
                <a:rect l="l" t="t" r="r" b="b"/>
                <a:pathLst>
                  <a:path w="1546453" h="1005266">
                    <a:moveTo>
                      <a:pt x="1421993" y="1005265"/>
                    </a:moveTo>
                    <a:lnTo>
                      <a:pt x="124460" y="1005265"/>
                    </a:lnTo>
                    <a:cubicBezTo>
                      <a:pt x="55880" y="1005265"/>
                      <a:pt x="0" y="949386"/>
                      <a:pt x="0" y="88080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3" y="0"/>
                    </a:lnTo>
                    <a:cubicBezTo>
                      <a:pt x="1490573" y="0"/>
                      <a:pt x="1546453" y="55880"/>
                      <a:pt x="1546453" y="124460"/>
                    </a:cubicBezTo>
                    <a:lnTo>
                      <a:pt x="1546453" y="880806"/>
                    </a:lnTo>
                    <a:cubicBezTo>
                      <a:pt x="1546453" y="949386"/>
                      <a:pt x="1490573" y="1005266"/>
                      <a:pt x="1421993" y="1005266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593208" y="488710"/>
              <a:ext cx="3773401" cy="989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79"/>
                </a:lnSpc>
              </a:pPr>
              <a:r>
                <a:rPr lang="en-US" sz="2200" spc="43" dirty="0" err="1">
                  <a:solidFill>
                    <a:srgbClr val="FFFFFF"/>
                  </a:solidFill>
                  <a:latin typeface="Roboto"/>
                </a:rPr>
                <a:t>Боротьба</a:t>
              </a:r>
              <a:r>
                <a:rPr lang="en-US" sz="2200" spc="43" dirty="0">
                  <a:solidFill>
                    <a:srgbClr val="FFFFFF"/>
                  </a:solidFill>
                  <a:latin typeface="Roboto"/>
                </a:rPr>
                <a:t> з </a:t>
              </a:r>
              <a:r>
                <a:rPr lang="en-US" sz="2200" spc="43" dirty="0" err="1">
                  <a:solidFill>
                    <a:srgbClr val="FFFFFF"/>
                  </a:solidFill>
                  <a:latin typeface="Roboto"/>
                </a:rPr>
                <a:t>плагіатом</a:t>
              </a:r>
              <a:endParaRPr lang="en-US" sz="2200" spc="43" dirty="0">
                <a:solidFill>
                  <a:srgbClr val="FFFFFF"/>
                </a:solidFill>
                <a:latin typeface="Roboto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88740" y="981075"/>
            <a:ext cx="11570560" cy="262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  <a:spcBef>
                <a:spcPct val="0"/>
              </a:spcBef>
            </a:pPr>
            <a:r>
              <a:rPr lang="en-US" sz="4000" spc="-40" dirty="0">
                <a:solidFill>
                  <a:srgbClr val="FFFFFF"/>
                </a:solidFill>
                <a:latin typeface="Roboto"/>
              </a:rPr>
              <a:t>"</a:t>
            </a:r>
            <a:r>
              <a:rPr lang="en-US" sz="4000" spc="-40" dirty="0" err="1">
                <a:solidFill>
                  <a:srgbClr val="FFFFFF"/>
                </a:solidFill>
                <a:latin typeface="Roboto"/>
              </a:rPr>
              <a:t>Будьте</a:t>
            </a:r>
            <a:r>
              <a:rPr lang="en-US" sz="4000" spc="-4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4000" spc="-40" dirty="0" err="1">
                <a:solidFill>
                  <a:srgbClr val="FFFFFF"/>
                </a:solidFill>
                <a:latin typeface="Roboto"/>
              </a:rPr>
              <a:t>чесними</a:t>
            </a:r>
            <a:r>
              <a:rPr lang="en-US" sz="4000" spc="-40" dirty="0">
                <a:solidFill>
                  <a:srgbClr val="FFFFFF"/>
                </a:solidFill>
                <a:latin typeface="Roboto"/>
              </a:rPr>
              <a:t> і з </a:t>
            </a:r>
            <a:r>
              <a:rPr lang="en-US" sz="4000" spc="-40" dirty="0" err="1">
                <a:solidFill>
                  <a:srgbClr val="FFFFFF"/>
                </a:solidFill>
                <a:latin typeface="Roboto"/>
              </a:rPr>
              <a:t>собою</a:t>
            </a:r>
            <a:r>
              <a:rPr lang="en-US" sz="4000" spc="-40" dirty="0">
                <a:solidFill>
                  <a:srgbClr val="FFFFFF"/>
                </a:solidFill>
                <a:latin typeface="Roboto"/>
              </a:rPr>
              <a:t>, і з </a:t>
            </a:r>
            <a:r>
              <a:rPr lang="en-US" sz="4000" spc="-40" dirty="0" err="1">
                <a:solidFill>
                  <a:srgbClr val="FFFFFF"/>
                </a:solidFill>
                <a:latin typeface="Roboto"/>
              </a:rPr>
              <a:t>людьми</a:t>
            </a:r>
            <a:r>
              <a:rPr lang="en-US" sz="4000" spc="-40" dirty="0">
                <a:solidFill>
                  <a:srgbClr val="FFFFFF"/>
                </a:solidFill>
                <a:latin typeface="Roboto"/>
              </a:rPr>
              <a:t>. </a:t>
            </a:r>
            <a:r>
              <a:rPr lang="en-US" sz="4000" spc="-40" dirty="0" err="1">
                <a:solidFill>
                  <a:srgbClr val="FFFFFF"/>
                </a:solidFill>
                <a:latin typeface="Roboto"/>
              </a:rPr>
              <a:t>Завжди</a:t>
            </a:r>
            <a:endParaRPr lang="en-US" sz="4000" spc="-40" dirty="0">
              <a:solidFill>
                <a:srgbClr val="FFFFFF"/>
              </a:solidFill>
              <a:latin typeface="Roboto"/>
            </a:endParaRPr>
          </a:p>
          <a:p>
            <a:pPr algn="ctr">
              <a:lnSpc>
                <a:spcPts val="5200"/>
              </a:lnSpc>
              <a:spcBef>
                <a:spcPct val="0"/>
              </a:spcBef>
            </a:pPr>
            <a:r>
              <a:rPr lang="en-US" sz="4000" spc="-40" dirty="0" err="1">
                <a:solidFill>
                  <a:srgbClr val="FFFFFF"/>
                </a:solidFill>
                <a:latin typeface="Roboto"/>
              </a:rPr>
              <a:t>робіть</a:t>
            </a:r>
            <a:r>
              <a:rPr lang="en-US" sz="4000" spc="-4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4000" spc="-40" dirty="0" err="1">
                <a:solidFill>
                  <a:srgbClr val="FFFFFF"/>
                </a:solidFill>
                <a:latin typeface="Roboto"/>
              </a:rPr>
              <a:t>все</a:t>
            </a:r>
            <a:r>
              <a:rPr lang="en-US" sz="4000" spc="-4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4000" spc="-40" dirty="0" err="1">
                <a:solidFill>
                  <a:srgbClr val="FFFFFF"/>
                </a:solidFill>
                <a:latin typeface="Roboto"/>
              </a:rPr>
              <a:t>вчасно</a:t>
            </a:r>
            <a:r>
              <a:rPr lang="en-US" sz="4000" spc="-40" dirty="0">
                <a:solidFill>
                  <a:srgbClr val="FFFFFF"/>
                </a:solidFill>
                <a:latin typeface="Roboto"/>
              </a:rPr>
              <a:t>, </a:t>
            </a:r>
            <a:r>
              <a:rPr lang="en-US" sz="4000" spc="-40" dirty="0" err="1">
                <a:solidFill>
                  <a:srgbClr val="FFFFFF"/>
                </a:solidFill>
                <a:latin typeface="Roboto"/>
              </a:rPr>
              <a:t>ніколи</a:t>
            </a:r>
            <a:r>
              <a:rPr lang="en-US" sz="4000" spc="-4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4000" spc="-40" dirty="0" err="1">
                <a:solidFill>
                  <a:srgbClr val="FFFFFF"/>
                </a:solidFill>
                <a:latin typeface="Roboto"/>
              </a:rPr>
              <a:t>не</a:t>
            </a:r>
            <a:r>
              <a:rPr lang="en-US" sz="4000" spc="-4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4000" spc="-40" dirty="0" err="1">
                <a:solidFill>
                  <a:srgbClr val="FFFFFF"/>
                </a:solidFill>
                <a:latin typeface="Roboto"/>
              </a:rPr>
              <a:t>здавайтеся</a:t>
            </a:r>
            <a:r>
              <a:rPr lang="en-US" sz="4000" spc="-40" dirty="0">
                <a:solidFill>
                  <a:srgbClr val="FFFFFF"/>
                </a:solidFill>
                <a:latin typeface="Roboto"/>
              </a:rPr>
              <a:t>, </a:t>
            </a:r>
            <a:r>
              <a:rPr lang="en-US" sz="4000" spc="-40" dirty="0" err="1">
                <a:solidFill>
                  <a:srgbClr val="FFFFFF"/>
                </a:solidFill>
                <a:latin typeface="Roboto"/>
              </a:rPr>
              <a:t>йдіть</a:t>
            </a:r>
            <a:r>
              <a:rPr lang="en-US" sz="4000" spc="-4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4000" spc="-40" dirty="0" err="1" smtClean="0">
                <a:solidFill>
                  <a:srgbClr val="FFFFFF"/>
                </a:solidFill>
                <a:latin typeface="Roboto"/>
              </a:rPr>
              <a:t>до</a:t>
            </a:r>
            <a:r>
              <a:rPr lang="uk-UA" sz="4000" spc="-4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4000" spc="-40" dirty="0" err="1" smtClean="0">
                <a:solidFill>
                  <a:srgbClr val="FFFFFF"/>
                </a:solidFill>
                <a:latin typeface="Roboto"/>
              </a:rPr>
              <a:t>своїх</a:t>
            </a:r>
            <a:r>
              <a:rPr lang="en-US" sz="4000" spc="-40" dirty="0" smtClean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4000" spc="-40" dirty="0" err="1">
                <a:solidFill>
                  <a:srgbClr val="FFFFFF"/>
                </a:solidFill>
                <a:latin typeface="Roboto"/>
              </a:rPr>
              <a:t>цілей</a:t>
            </a:r>
            <a:r>
              <a:rPr lang="en-US" sz="4000" spc="-40" dirty="0">
                <a:solidFill>
                  <a:srgbClr val="FFFFFF"/>
                </a:solidFill>
                <a:latin typeface="Roboto"/>
              </a:rPr>
              <a:t>, </a:t>
            </a:r>
            <a:r>
              <a:rPr lang="en-US" sz="4000" spc="-40" dirty="0" err="1">
                <a:solidFill>
                  <a:srgbClr val="FFFFFF"/>
                </a:solidFill>
                <a:latin typeface="Roboto"/>
              </a:rPr>
              <a:t>навіть</a:t>
            </a:r>
            <a:r>
              <a:rPr lang="en-US" sz="4000" spc="-4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4000" spc="-40" dirty="0" err="1">
                <a:solidFill>
                  <a:srgbClr val="FFFFFF"/>
                </a:solidFill>
                <a:latin typeface="Roboto"/>
              </a:rPr>
              <a:t>якщо</a:t>
            </a:r>
            <a:r>
              <a:rPr lang="en-US" sz="4000" spc="-4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4000" spc="-40" dirty="0" err="1">
                <a:solidFill>
                  <a:srgbClr val="FFFFFF"/>
                </a:solidFill>
                <a:latin typeface="Roboto"/>
              </a:rPr>
              <a:t>все</a:t>
            </a:r>
            <a:r>
              <a:rPr lang="en-US" sz="4000" spc="-4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4000" spc="-40" dirty="0" err="1">
                <a:solidFill>
                  <a:srgbClr val="FFFFFF"/>
                </a:solidFill>
                <a:latin typeface="Roboto"/>
              </a:rPr>
              <a:t>погано</a:t>
            </a:r>
            <a:r>
              <a:rPr lang="en-US" sz="4000" spc="-40" dirty="0">
                <a:solidFill>
                  <a:srgbClr val="FFFFFF"/>
                </a:solidFill>
                <a:latin typeface="Roboto"/>
              </a:rPr>
              <a:t>."</a:t>
            </a:r>
          </a:p>
          <a:p>
            <a:pPr algn="r">
              <a:lnSpc>
                <a:spcPts val="5200"/>
              </a:lnSpc>
              <a:spcBef>
                <a:spcPct val="0"/>
              </a:spcBef>
            </a:pPr>
            <a:r>
              <a:rPr lang="en-US" sz="4000" spc="-40" dirty="0">
                <a:solidFill>
                  <a:srgbClr val="FFFFFF"/>
                </a:solidFill>
                <a:latin typeface="Roboto"/>
              </a:rPr>
              <a:t>С. </a:t>
            </a:r>
            <a:r>
              <a:rPr lang="en-US" sz="4000" spc="-40" dirty="0" err="1">
                <a:solidFill>
                  <a:srgbClr val="FFFFFF"/>
                </a:solidFill>
                <a:latin typeface="Roboto"/>
              </a:rPr>
              <a:t>Джобс</a:t>
            </a:r>
            <a:endParaRPr lang="en-US" sz="4000" spc="-4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352800" y="4229100"/>
            <a:ext cx="11878717" cy="1833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sz="11000" spc="-110" dirty="0" err="1">
                <a:solidFill>
                  <a:srgbClr val="FFFFFF"/>
                </a:solidFill>
                <a:latin typeface="Roboto"/>
              </a:rPr>
              <a:t>Дякуємо</a:t>
            </a:r>
            <a:r>
              <a:rPr lang="en-US" sz="11000" spc="-11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11000" spc="-110" dirty="0" err="1">
                <a:solidFill>
                  <a:srgbClr val="FFFFFF"/>
                </a:solidFill>
                <a:latin typeface="Roboto"/>
              </a:rPr>
              <a:t>за</a:t>
            </a:r>
            <a:r>
              <a:rPr lang="en-US" sz="11000" spc="-11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11000" spc="-110" dirty="0" err="1">
                <a:solidFill>
                  <a:srgbClr val="FFFFFF"/>
                </a:solidFill>
                <a:latin typeface="Roboto"/>
              </a:rPr>
              <a:t>увагу</a:t>
            </a:r>
            <a:r>
              <a:rPr lang="en-US" sz="11000" spc="-110" dirty="0">
                <a:solidFill>
                  <a:srgbClr val="FFFFFF"/>
                </a:solidFill>
                <a:latin typeface="Roboto"/>
              </a:rPr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004AAD"/>
          </a:solidFill>
        </p:spPr>
      </p:sp>
      <p:sp>
        <p:nvSpPr>
          <p:cNvPr id="3" name="TextBox 3"/>
          <p:cNvSpPr txBox="1"/>
          <p:nvPr/>
        </p:nvSpPr>
        <p:spPr>
          <a:xfrm>
            <a:off x="1545879" y="1336217"/>
            <a:ext cx="15205654" cy="590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00"/>
              </a:lnSpc>
            </a:pPr>
            <a:r>
              <a:rPr lang="en-US" sz="6000" u="sng">
                <a:solidFill>
                  <a:srgbClr val="14110F"/>
                </a:solidFill>
                <a:latin typeface="Roboto Bold"/>
              </a:rPr>
              <a:t>Закон України «Про освіту» (ст. 42) </a:t>
            </a:r>
          </a:p>
          <a:p>
            <a:pPr algn="just">
              <a:lnSpc>
                <a:spcPts val="7800"/>
              </a:lnSpc>
            </a:pPr>
            <a:endParaRPr lang="en-US" sz="6000" u="sng">
              <a:solidFill>
                <a:srgbClr val="14110F"/>
              </a:solidFill>
              <a:latin typeface="Roboto Bold"/>
            </a:endParaRPr>
          </a:p>
          <a:p>
            <a:pPr algn="just">
              <a:lnSpc>
                <a:spcPts val="7800"/>
              </a:lnSpc>
            </a:pPr>
            <a:r>
              <a:rPr lang="en-US" sz="6000" u="sng">
                <a:solidFill>
                  <a:srgbClr val="14110F"/>
                </a:solidFill>
                <a:latin typeface="Roboto Bold"/>
              </a:rPr>
              <a:t>Закон України «Про вищу освіту» (ст. 58)</a:t>
            </a:r>
          </a:p>
          <a:p>
            <a:pPr algn="just">
              <a:lnSpc>
                <a:spcPts val="7800"/>
              </a:lnSpc>
            </a:pPr>
            <a:r>
              <a:rPr lang="en-US" sz="6000">
                <a:solidFill>
                  <a:srgbClr val="14110F"/>
                </a:solidFill>
                <a:latin typeface="Roboto Bold"/>
              </a:rPr>
              <a:t> </a:t>
            </a:r>
          </a:p>
          <a:p>
            <a:pPr algn="just">
              <a:lnSpc>
                <a:spcPts val="7800"/>
              </a:lnSpc>
            </a:pPr>
            <a:r>
              <a:rPr lang="en-US" sz="6000" u="sng">
                <a:solidFill>
                  <a:srgbClr val="14110F"/>
                </a:solidFill>
                <a:latin typeface="Roboto Bold"/>
              </a:rPr>
              <a:t>Закон України «Про фахову передвищу освіту» (ст. 24)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4AAD"/>
          </a:solidFill>
        </p:spPr>
      </p:sp>
      <p:grpSp>
        <p:nvGrpSpPr>
          <p:cNvPr id="3" name="Group 3"/>
          <p:cNvGrpSpPr/>
          <p:nvPr/>
        </p:nvGrpSpPr>
        <p:grpSpPr>
          <a:xfrm>
            <a:off x="926403" y="1727066"/>
            <a:ext cx="16435193" cy="7993880"/>
            <a:chOff x="0" y="0"/>
            <a:chExt cx="5559559" cy="27041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59559" cy="2704103"/>
            </a:xfrm>
            <a:custGeom>
              <a:avLst/>
              <a:gdLst/>
              <a:ahLst/>
              <a:cxnLst/>
              <a:rect l="l" t="t" r="r" b="b"/>
              <a:pathLst>
                <a:path w="5559559" h="2704103">
                  <a:moveTo>
                    <a:pt x="5435099" y="2704102"/>
                  </a:moveTo>
                  <a:lnTo>
                    <a:pt x="124460" y="2704102"/>
                  </a:lnTo>
                  <a:cubicBezTo>
                    <a:pt x="55880" y="2704102"/>
                    <a:pt x="0" y="2648222"/>
                    <a:pt x="0" y="25796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35099" y="0"/>
                  </a:lnTo>
                  <a:cubicBezTo>
                    <a:pt x="5503679" y="0"/>
                    <a:pt x="5559559" y="55880"/>
                    <a:pt x="5559559" y="124460"/>
                  </a:cubicBezTo>
                  <a:lnTo>
                    <a:pt x="5559559" y="2579643"/>
                  </a:lnTo>
                  <a:cubicBezTo>
                    <a:pt x="5559559" y="2648222"/>
                    <a:pt x="5503679" y="2704103"/>
                    <a:pt x="5435099" y="27041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071696" y="590550"/>
            <a:ext cx="12349201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00"/>
              </a:lnSpc>
            </a:pPr>
            <a:r>
              <a:rPr lang="en-US" sz="5000" spc="100">
                <a:solidFill>
                  <a:srgbClr val="FFFFFF"/>
                </a:solidFill>
                <a:latin typeface="Roboto Bold"/>
              </a:rPr>
              <a:t>Цінності академічної доброчесності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55273" y="2030830"/>
            <a:ext cx="15591545" cy="1051570"/>
            <a:chOff x="0" y="-57149"/>
            <a:chExt cx="20788727" cy="1402094"/>
          </a:xfrm>
        </p:grpSpPr>
        <p:sp>
          <p:nvSpPr>
            <p:cNvPr id="7" name="TextBox 7"/>
            <p:cNvSpPr txBox="1"/>
            <p:nvPr/>
          </p:nvSpPr>
          <p:spPr>
            <a:xfrm>
              <a:off x="0" y="262890"/>
              <a:ext cx="3335211" cy="66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ns Light Bold"/>
                </a:rPr>
                <a:t>Чесність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027733" y="-57149"/>
              <a:ext cx="16760994" cy="1402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uk-UA" sz="2000" dirty="0" smtClean="0">
                  <a:solidFill>
                    <a:srgbClr val="000000"/>
                  </a:solidFill>
                  <a:latin typeface="Roboto"/>
                </a:rPr>
                <a:t>Академічні спільноти доброчесності просувають істини й знання через інтелектуальну та особисту чесність у процесі навчання, викладання, наукових досліджень і надання сервісів по дорученню адміністрації</a:t>
              </a:r>
              <a:endParaRPr lang="uk-UA" sz="2000" dirty="0">
                <a:solidFill>
                  <a:srgbClr val="000000"/>
                </a:solidFill>
                <a:latin typeface="Roboto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55273" y="3304894"/>
            <a:ext cx="15591545" cy="1051570"/>
            <a:chOff x="0" y="-57149"/>
            <a:chExt cx="20788727" cy="140209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262890"/>
              <a:ext cx="3335211" cy="66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ns Light Bold"/>
                </a:rPr>
                <a:t>Довіра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027733" y="-57149"/>
              <a:ext cx="16760994" cy="1402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uk-UA" sz="2000" dirty="0" smtClean="0">
                  <a:solidFill>
                    <a:srgbClr val="000000"/>
                  </a:solidFill>
                  <a:latin typeface="Roboto"/>
                </a:rPr>
                <a:t>Академічні спільноти доброчесності стимулюють і покладаються на клімат взаємної довіри. Клімат заохочує і підтримує вільний обмін ідеями, який у свою чергу дає можливість науковим пошукам реалізуватися найповнішою мірою</a:t>
              </a:r>
              <a:endParaRPr lang="uk-UA" sz="2000" dirty="0">
                <a:solidFill>
                  <a:srgbClr val="000000"/>
                </a:solidFill>
                <a:latin typeface="Roboto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55273" y="4602163"/>
            <a:ext cx="15591545" cy="1051570"/>
            <a:chOff x="0" y="-57149"/>
            <a:chExt cx="20788727" cy="140209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72415"/>
              <a:ext cx="3335211" cy="505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Open Sans Light Bold"/>
                </a:rPr>
                <a:t>Справедливість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027733" y="-57149"/>
              <a:ext cx="16760994" cy="1402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uk-UA" sz="2000" dirty="0" smtClean="0">
                  <a:solidFill>
                    <a:srgbClr val="000000"/>
                  </a:solidFill>
                  <a:latin typeface="Roboto"/>
                </a:rPr>
                <a:t>Академічні спільноти доброчесності встановлюють чіткі й прозорі очікування, стандарти й практики для підтримання справедливості у стосунках між студентами, викладачами та адміністративним персоналом</a:t>
              </a:r>
              <a:endParaRPr lang="uk-UA" sz="2000" dirty="0">
                <a:solidFill>
                  <a:srgbClr val="000000"/>
                </a:solidFill>
                <a:latin typeface="Roboto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55273" y="5767818"/>
            <a:ext cx="15591545" cy="692997"/>
            <a:chOff x="0" y="0"/>
            <a:chExt cx="20788727" cy="92399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262890"/>
              <a:ext cx="3335211" cy="66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ns Light Bold"/>
                </a:rPr>
                <a:t>Повага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027733" y="-57150"/>
              <a:ext cx="16760993" cy="920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uk-UA" sz="2000" dirty="0" smtClean="0">
                  <a:solidFill>
                    <a:srgbClr val="000000"/>
                  </a:solidFill>
                  <a:latin typeface="Roboto"/>
                </a:rPr>
                <a:t>Академічні спільноти доброчесності цінують інтерактивну, кооперативну та </a:t>
              </a:r>
              <a:r>
                <a:rPr lang="uk-UA" sz="2000" dirty="0" err="1" smtClean="0">
                  <a:solidFill>
                    <a:srgbClr val="000000"/>
                  </a:solidFill>
                  <a:latin typeface="Roboto"/>
                </a:rPr>
                <a:t>партисипативну</a:t>
              </a:r>
              <a:r>
                <a:rPr lang="uk-UA" sz="2000" dirty="0" smtClean="0">
                  <a:solidFill>
                    <a:srgbClr val="000000"/>
                  </a:solidFill>
                  <a:latin typeface="Roboto"/>
                </a:rPr>
                <a:t> природу навчання і пізнання. Вони шанують та вважають за належне розмаїття думок та ідей</a:t>
              </a:r>
              <a:endParaRPr lang="uk-UA" sz="2000" dirty="0">
                <a:solidFill>
                  <a:srgbClr val="000000"/>
                </a:solidFill>
                <a:latin typeface="Roboto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55273" y="6717026"/>
            <a:ext cx="15686796" cy="1410643"/>
            <a:chOff x="0" y="-57149"/>
            <a:chExt cx="20915728" cy="1880858"/>
          </a:xfrm>
        </p:grpSpPr>
        <p:sp>
          <p:nvSpPr>
            <p:cNvPr id="19" name="TextBox 19"/>
            <p:cNvSpPr txBox="1"/>
            <p:nvPr/>
          </p:nvSpPr>
          <p:spPr>
            <a:xfrm>
              <a:off x="0" y="415149"/>
              <a:ext cx="3335211" cy="460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Open Sans Light Bold"/>
                </a:rPr>
                <a:t>Відповідальність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154735" y="-57149"/>
              <a:ext cx="16760993" cy="1880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uk-UA" sz="2000" dirty="0" smtClean="0">
                  <a:solidFill>
                    <a:srgbClr val="000000"/>
                  </a:solidFill>
                  <a:latin typeface="Roboto"/>
                </a:rPr>
                <a:t>Академічні спільноти доброчесності покладаються на принципи особистої відповідальності, що підсилюються готовністю окремих осіб і груп подавати приклад відповідальної поведінки. Підтримують взаємно узгоджені стандарти, а також вживають належних заходів у випадку їхнього недотримання</a:t>
              </a:r>
              <a:endParaRPr lang="uk-UA" sz="2000" dirty="0">
                <a:solidFill>
                  <a:srgbClr val="000000"/>
                </a:solidFill>
                <a:latin typeface="Roboto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48226" y="8388148"/>
            <a:ext cx="15591545" cy="1077218"/>
            <a:chOff x="0" y="-57149"/>
            <a:chExt cx="20788727" cy="1436291"/>
          </a:xfrm>
        </p:grpSpPr>
        <p:sp>
          <p:nvSpPr>
            <p:cNvPr id="22" name="TextBox 22"/>
            <p:cNvSpPr txBox="1"/>
            <p:nvPr/>
          </p:nvSpPr>
          <p:spPr>
            <a:xfrm>
              <a:off x="0" y="262890"/>
              <a:ext cx="3335211" cy="66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ns Light Bold"/>
                </a:rPr>
                <a:t>Мужність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027733" y="-57149"/>
              <a:ext cx="16760994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uk-UA" sz="2000" dirty="0" smtClean="0">
                  <a:solidFill>
                    <a:srgbClr val="000000"/>
                  </a:solidFill>
                  <a:latin typeface="Roboto"/>
                </a:rPr>
                <a:t>Для розбудови й підтримання академічних спільнот доброчесності потрібно більше, ніж просто вірити в фундаментальні цінності. Трансформація цінностей від розмов про них до відповідних дій, їхнє відстоювання в умовах тиску і труднощів потребує рішучості, цілеспрямованості і мужності</a:t>
              </a:r>
              <a:endParaRPr lang="uk-UA" sz="2000" dirty="0">
                <a:solidFill>
                  <a:srgbClr val="000000"/>
                </a:solidFill>
                <a:latin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3406" y="610447"/>
            <a:ext cx="16230600" cy="779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40"/>
              </a:lnSpc>
              <a:spcBef>
                <a:spcPct val="0"/>
              </a:spcBef>
            </a:pPr>
            <a:r>
              <a:rPr lang="en-US" sz="4800" spc="-48">
                <a:solidFill>
                  <a:srgbClr val="14110F"/>
                </a:solidFill>
                <a:latin typeface="Roboto Bold"/>
              </a:rPr>
              <a:t>Принципи академічної доброчесності </a:t>
            </a:r>
          </a:p>
        </p:txBody>
      </p:sp>
      <p:sp>
        <p:nvSpPr>
          <p:cNvPr id="3" name="AutoShape 3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004AAD"/>
          </a:solidFill>
        </p:spPr>
      </p:sp>
      <p:sp>
        <p:nvSpPr>
          <p:cNvPr id="4" name="TextBox 4"/>
          <p:cNvSpPr txBox="1"/>
          <p:nvPr/>
        </p:nvSpPr>
        <p:spPr>
          <a:xfrm>
            <a:off x="1033406" y="2094230"/>
            <a:ext cx="7527615" cy="6022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Roboto"/>
              </a:rPr>
              <a:t>‒ верховенство права; </a:t>
            </a:r>
          </a:p>
          <a:p>
            <a:pPr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Roboto"/>
              </a:rPr>
              <a:t>‒ демократизм; </a:t>
            </a:r>
          </a:p>
          <a:p>
            <a:pPr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Roboto"/>
              </a:rPr>
              <a:t>‒ Чесність. пopядність та справедливість; </a:t>
            </a:r>
          </a:p>
          <a:p>
            <a:pPr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Roboto"/>
              </a:rPr>
              <a:t>‒ рівноправність; </a:t>
            </a:r>
          </a:p>
          <a:p>
            <a:pPr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Roboto"/>
              </a:rPr>
              <a:t>‒ гарантування прав i свобод; </a:t>
            </a:r>
          </a:p>
          <a:p>
            <a:pPr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Roboto"/>
              </a:rPr>
              <a:t>‒ науковість; </a:t>
            </a:r>
          </a:p>
          <a:p>
            <a:pPr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Roboto"/>
              </a:rPr>
              <a:t>‒ професіоналізм та компетентність; </a:t>
            </a:r>
          </a:p>
          <a:p>
            <a:pPr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Roboto"/>
              </a:rPr>
              <a:t>‒ партнерство i взаємодопомога; </a:t>
            </a:r>
          </a:p>
          <a:p>
            <a:pPr>
              <a:lnSpc>
                <a:spcPts val="4759"/>
              </a:lnSpc>
            </a:pPr>
            <a:endParaRPr lang="en-US" sz="34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731685" y="2094230"/>
            <a:ext cx="7527615" cy="481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Roboto"/>
              </a:rPr>
              <a:t>‒ повага та взаємна довіра; </a:t>
            </a:r>
          </a:p>
          <a:p>
            <a:pPr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Roboto"/>
              </a:rPr>
              <a:t>‒ об’єктивність та неупередженість; ‒ відкритість i прозорість; </a:t>
            </a:r>
          </a:p>
          <a:p>
            <a:pPr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Roboto"/>
              </a:rPr>
              <a:t>‒ спільна та індивідуальна відповідальність за результати діяльності; </a:t>
            </a:r>
          </a:p>
          <a:p>
            <a:pPr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Roboto"/>
              </a:rPr>
              <a:t>‒ відповідальність за порушення академічної доброчесності.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11750" y="0"/>
            <a:ext cx="10276250" cy="10287000"/>
          </a:xfrm>
          <a:prstGeom prst="rect">
            <a:avLst/>
          </a:prstGeom>
          <a:solidFill>
            <a:srgbClr val="004AAD"/>
          </a:solidFill>
        </p:spPr>
      </p:sp>
      <p:sp>
        <p:nvSpPr>
          <p:cNvPr id="3" name="TextBox 3"/>
          <p:cNvSpPr txBox="1"/>
          <p:nvPr/>
        </p:nvSpPr>
        <p:spPr>
          <a:xfrm>
            <a:off x="7277229" y="2640764"/>
            <a:ext cx="931963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000000">
                    <a:alpha val="29804"/>
                  </a:srgbClr>
                </a:solidFill>
                <a:latin typeface="Roboto"/>
              </a:rPr>
              <a:t>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093720"/>
            <a:ext cx="4202853" cy="294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50"/>
              </a:lnSpc>
              <a:spcBef>
                <a:spcPct val="0"/>
              </a:spcBef>
            </a:pPr>
            <a:r>
              <a:rPr lang="en-US" sz="4500" spc="-44">
                <a:solidFill>
                  <a:srgbClr val="FF1616"/>
                </a:solidFill>
                <a:latin typeface="Roboto"/>
              </a:rPr>
              <a:t>Дотримання</a:t>
            </a:r>
            <a:r>
              <a:rPr lang="en-US" sz="4500" spc="-44">
                <a:solidFill>
                  <a:srgbClr val="14110F"/>
                </a:solidFill>
                <a:latin typeface="Roboto"/>
              </a:rPr>
              <a:t> академічної доброчесності  передбачає: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77229" y="975042"/>
            <a:ext cx="931963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000000">
                    <a:alpha val="29804"/>
                  </a:srgbClr>
                </a:solidFill>
                <a:latin typeface="Roboto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277229" y="4528820"/>
            <a:ext cx="931963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14110F">
                    <a:alpha val="29804"/>
                  </a:srgbClr>
                </a:solidFill>
                <a:latin typeface="Roboto"/>
              </a:rPr>
              <a:t>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91125" y="981075"/>
            <a:ext cx="8049322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800" spc="56">
                <a:solidFill>
                  <a:srgbClr val="FFFFFF"/>
                </a:solidFill>
                <a:latin typeface="Roboto"/>
              </a:rPr>
              <a:t>посилання на джерела інформації у разі використання ідей, тверджень, відомостей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591125" y="2646797"/>
            <a:ext cx="8049322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800" spc="56">
                <a:solidFill>
                  <a:srgbClr val="FFFFFF"/>
                </a:solidFill>
                <a:latin typeface="Roboto"/>
              </a:rPr>
              <a:t>дотримання норм законодавства про авторське право і суміжні права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91125" y="4077652"/>
            <a:ext cx="9448898" cy="184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800" spc="-28">
                <a:solidFill>
                  <a:srgbClr val="FFFFFF"/>
                </a:solidFill>
                <a:latin typeface="Roboto"/>
              </a:rPr>
              <a:t>надання достовірної інформації про методики і результати досліджень, джерела використаної інформації та власну педагогічну (науково-педагогічну, творчу) діяльність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591125" y="6540500"/>
            <a:ext cx="8668175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800" spc="-28">
                <a:solidFill>
                  <a:srgbClr val="F6F6F6"/>
                </a:solidFill>
                <a:latin typeface="Roboto"/>
              </a:rPr>
              <a:t>контроль за дотриманням академічної доброчесності здобувачами освіти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91125" y="8331835"/>
            <a:ext cx="7804798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800" spc="-28">
                <a:solidFill>
                  <a:srgbClr val="F6F6F6"/>
                </a:solidFill>
                <a:latin typeface="Roboto"/>
              </a:rPr>
              <a:t>об’єктивне та справедливе оцінювання здобувачів освіти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77229" y="6521450"/>
            <a:ext cx="931963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spc="-56">
                <a:solidFill>
                  <a:srgbClr val="14110F">
                    <a:alpha val="29804"/>
                  </a:srgbClr>
                </a:solidFill>
                <a:latin typeface="Roboto"/>
              </a:rPr>
              <a:t>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77229" y="8330565"/>
            <a:ext cx="931963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spc="-56">
                <a:solidFill>
                  <a:srgbClr val="14110F">
                    <a:alpha val="29804"/>
                  </a:srgbClr>
                </a:solidFill>
                <a:latin typeface="Roboto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11750" y="0"/>
            <a:ext cx="10276250" cy="10287000"/>
          </a:xfrm>
          <a:prstGeom prst="rect">
            <a:avLst/>
          </a:prstGeom>
          <a:solidFill>
            <a:srgbClr val="004AAD"/>
          </a:solidFill>
        </p:spPr>
      </p:sp>
      <p:sp>
        <p:nvSpPr>
          <p:cNvPr id="3" name="TextBox 3"/>
          <p:cNvSpPr txBox="1"/>
          <p:nvPr/>
        </p:nvSpPr>
        <p:spPr>
          <a:xfrm>
            <a:off x="7277229" y="4655185"/>
            <a:ext cx="931963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000000">
                    <a:alpha val="29804"/>
                  </a:srgbClr>
                </a:solidFill>
                <a:latin typeface="Roboto"/>
              </a:rPr>
              <a:t>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478722"/>
            <a:ext cx="4202853" cy="441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50"/>
              </a:lnSpc>
              <a:spcBef>
                <a:spcPct val="0"/>
              </a:spcBef>
            </a:pPr>
            <a:r>
              <a:rPr lang="en-US" sz="4500" spc="-44">
                <a:solidFill>
                  <a:srgbClr val="FF1616"/>
                </a:solidFill>
                <a:latin typeface="Roboto"/>
              </a:rPr>
              <a:t>Дотримання </a:t>
            </a:r>
            <a:r>
              <a:rPr lang="en-US" sz="4500" spc="-44">
                <a:solidFill>
                  <a:srgbClr val="000000"/>
                </a:solidFill>
                <a:latin typeface="Roboto"/>
              </a:rPr>
              <a:t>академічної доброчесності здобувачами освіти передбачає: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77229" y="1889443"/>
            <a:ext cx="931963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14110F">
                    <a:alpha val="29804"/>
                  </a:srgbClr>
                </a:solidFill>
                <a:latin typeface="Roboto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277229" y="6253346"/>
            <a:ext cx="931963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14110F">
                    <a:alpha val="29804"/>
                  </a:srgbClr>
                </a:solidFill>
                <a:latin typeface="Roboto"/>
              </a:rPr>
              <a:t>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91125" y="981075"/>
            <a:ext cx="8668175" cy="275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800" spc="56">
                <a:solidFill>
                  <a:srgbClr val="FFFFFF"/>
                </a:solidFill>
                <a:latin typeface="Roboto"/>
              </a:rPr>
              <a:t>самостійне виконання навчальних завдань, завдань поточного та підсумкового контролю результатів навчання (для осіб з особливим освітніми потребами ця вимога застосовується з урахуванням їх індивідуальних потреб і можливостей)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591125" y="4547870"/>
            <a:ext cx="9448898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800" spc="-28">
                <a:solidFill>
                  <a:srgbClr val="FFFFFF"/>
                </a:solidFill>
                <a:latin typeface="Roboto"/>
              </a:rPr>
              <a:t>посилання на джерела інформації у разі використання ідей, тверджень, відомостей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91125" y="6246361"/>
            <a:ext cx="8668175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800" spc="-28">
                <a:solidFill>
                  <a:srgbClr val="F6F6F6"/>
                </a:solidFill>
                <a:latin typeface="Roboto"/>
              </a:rPr>
              <a:t>дотримання норм законодавства про авторське прав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591125" y="7874635"/>
            <a:ext cx="7804798" cy="138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800" spc="-28">
                <a:solidFill>
                  <a:srgbClr val="F6F6F6"/>
                </a:solidFill>
                <a:latin typeface="Roboto"/>
              </a:rPr>
              <a:t>надання достовірної інформації про результати власної навчальної (наукової, творчої) діяльності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77229" y="8101965"/>
            <a:ext cx="931963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spc="-56">
                <a:solidFill>
                  <a:srgbClr val="14110F">
                    <a:alpha val="29804"/>
                  </a:srgbClr>
                </a:solidFill>
                <a:latin typeface="Roboto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7555121" cy="8229600"/>
            <a:chOff x="0" y="0"/>
            <a:chExt cx="2450492" cy="2669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0492" cy="2669258"/>
            </a:xfrm>
            <a:custGeom>
              <a:avLst/>
              <a:gdLst/>
              <a:ahLst/>
              <a:cxnLst/>
              <a:rect l="l" t="t" r="r" b="b"/>
              <a:pathLst>
                <a:path w="2450492" h="2669258">
                  <a:moveTo>
                    <a:pt x="2326032" y="2669258"/>
                  </a:moveTo>
                  <a:lnTo>
                    <a:pt x="124460" y="2669258"/>
                  </a:lnTo>
                  <a:cubicBezTo>
                    <a:pt x="55880" y="2669258"/>
                    <a:pt x="0" y="2613378"/>
                    <a:pt x="0" y="2544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26032" y="0"/>
                  </a:lnTo>
                  <a:cubicBezTo>
                    <a:pt x="2394612" y="0"/>
                    <a:pt x="2450492" y="55880"/>
                    <a:pt x="2450492" y="124460"/>
                  </a:cubicBezTo>
                  <a:lnTo>
                    <a:pt x="2450492" y="2544798"/>
                  </a:lnTo>
                  <a:cubicBezTo>
                    <a:pt x="2450492" y="2613378"/>
                    <a:pt x="2394612" y="2669258"/>
                    <a:pt x="2326032" y="2669258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01972" y="1509459"/>
            <a:ext cx="6608578" cy="7268210"/>
            <a:chOff x="0" y="0"/>
            <a:chExt cx="2555683" cy="28107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55683" cy="2810777"/>
            </a:xfrm>
            <a:custGeom>
              <a:avLst/>
              <a:gdLst/>
              <a:ahLst/>
              <a:cxnLst/>
              <a:rect l="l" t="t" r="r" b="b"/>
              <a:pathLst>
                <a:path w="2555683" h="2810777">
                  <a:moveTo>
                    <a:pt x="2431223" y="2810777"/>
                  </a:moveTo>
                  <a:lnTo>
                    <a:pt x="124460" y="2810777"/>
                  </a:lnTo>
                  <a:cubicBezTo>
                    <a:pt x="55880" y="2810777"/>
                    <a:pt x="0" y="2754897"/>
                    <a:pt x="0" y="268631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31223" y="0"/>
                  </a:lnTo>
                  <a:cubicBezTo>
                    <a:pt x="2499803" y="0"/>
                    <a:pt x="2555683" y="55880"/>
                    <a:pt x="2555683" y="124460"/>
                  </a:cubicBezTo>
                  <a:lnTo>
                    <a:pt x="2555683" y="2686317"/>
                  </a:lnTo>
                  <a:cubicBezTo>
                    <a:pt x="2555683" y="2754898"/>
                    <a:pt x="2499803" y="2810777"/>
                    <a:pt x="2431223" y="28107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21538" y="1623060"/>
            <a:ext cx="5769444" cy="700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 spc="-36">
                <a:solidFill>
                  <a:srgbClr val="14110F"/>
                </a:solidFill>
                <a:latin typeface="Roboto"/>
              </a:rPr>
              <a:t>Рішення про </a:t>
            </a:r>
          </a:p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600" spc="-36">
                <a:solidFill>
                  <a:srgbClr val="14110F"/>
                </a:solidFill>
                <a:latin typeface="Roboto"/>
              </a:rPr>
              <a:t>встановлення факту порушення </a:t>
            </a:r>
            <a:r>
              <a:rPr lang="en-US" sz="3600" spc="-36">
                <a:solidFill>
                  <a:srgbClr val="FF1616"/>
                </a:solidFill>
                <a:latin typeface="Roboto Bold"/>
              </a:rPr>
              <a:t>педагогічним працівником</a:t>
            </a:r>
            <a:r>
              <a:rPr lang="en-US" sz="3600" spc="-36">
                <a:solidFill>
                  <a:srgbClr val="14110F"/>
                </a:solidFill>
                <a:latin typeface="Roboto"/>
              </a:rPr>
              <a:t> академічної доброчесності та визначення виду академічної відповідальності приймає педагогічна рада за участю працівника та/або його законного представника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704179" y="1028700"/>
            <a:ext cx="7555121" cy="8229600"/>
            <a:chOff x="0" y="0"/>
            <a:chExt cx="2555683" cy="27838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55683" cy="2783840"/>
            </a:xfrm>
            <a:custGeom>
              <a:avLst/>
              <a:gdLst/>
              <a:ahLst/>
              <a:cxnLst/>
              <a:rect l="l" t="t" r="r" b="b"/>
              <a:pathLst>
                <a:path w="2555683" h="2783840">
                  <a:moveTo>
                    <a:pt x="2431223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31223" y="0"/>
                  </a:lnTo>
                  <a:cubicBezTo>
                    <a:pt x="2499803" y="0"/>
                    <a:pt x="2555683" y="55880"/>
                    <a:pt x="2555683" y="124460"/>
                  </a:cubicBezTo>
                  <a:lnTo>
                    <a:pt x="2555683" y="2659380"/>
                  </a:lnTo>
                  <a:cubicBezTo>
                    <a:pt x="2555683" y="2727960"/>
                    <a:pt x="2499803" y="2783840"/>
                    <a:pt x="2431223" y="278384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177451" y="1509395"/>
            <a:ext cx="6608578" cy="7268210"/>
            <a:chOff x="0" y="0"/>
            <a:chExt cx="2555683" cy="28107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55683" cy="2810777"/>
            </a:xfrm>
            <a:custGeom>
              <a:avLst/>
              <a:gdLst/>
              <a:ahLst/>
              <a:cxnLst/>
              <a:rect l="l" t="t" r="r" b="b"/>
              <a:pathLst>
                <a:path w="2555683" h="2810777">
                  <a:moveTo>
                    <a:pt x="2431223" y="2810777"/>
                  </a:moveTo>
                  <a:lnTo>
                    <a:pt x="124460" y="2810777"/>
                  </a:lnTo>
                  <a:cubicBezTo>
                    <a:pt x="55880" y="2810777"/>
                    <a:pt x="0" y="2754897"/>
                    <a:pt x="0" y="268631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31223" y="0"/>
                  </a:lnTo>
                  <a:cubicBezTo>
                    <a:pt x="2499803" y="0"/>
                    <a:pt x="2555683" y="55880"/>
                    <a:pt x="2555683" y="124460"/>
                  </a:cubicBezTo>
                  <a:lnTo>
                    <a:pt x="2555683" y="2686317"/>
                  </a:lnTo>
                  <a:cubicBezTo>
                    <a:pt x="2555683" y="2754898"/>
                    <a:pt x="2499803" y="2810777"/>
                    <a:pt x="2431223" y="28107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0615400" y="1623060"/>
            <a:ext cx="5970422" cy="7104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 spc="-36">
                <a:solidFill>
                  <a:srgbClr val="14110F"/>
                </a:solidFill>
                <a:latin typeface="Roboto"/>
              </a:rPr>
              <a:t>Рішення про </a:t>
            </a:r>
          </a:p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600" spc="-36">
                <a:solidFill>
                  <a:srgbClr val="14110F"/>
                </a:solidFill>
                <a:latin typeface="Roboto"/>
              </a:rPr>
              <a:t>академічну відповідальність </a:t>
            </a:r>
            <a:r>
              <a:rPr lang="en-US" sz="3600" spc="-36">
                <a:solidFill>
                  <a:srgbClr val="FF1616"/>
                </a:solidFill>
                <a:latin typeface="Roboto Bold"/>
              </a:rPr>
              <a:t>студентів</a:t>
            </a:r>
            <a:r>
              <a:rPr lang="en-US" sz="3600" spc="-36">
                <a:solidFill>
                  <a:srgbClr val="14110F"/>
                </a:solidFill>
                <a:latin typeface="Roboto"/>
              </a:rPr>
              <a:t>   приймає педагогічний працівник, який виявив порушення академічної доброчесності, або педагогічна рада закладу освіти відповідно до положення про внутрішню систему забезпечення якості освіти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004AAD"/>
          </a:solidFill>
        </p:spPr>
      </p:sp>
      <p:sp>
        <p:nvSpPr>
          <p:cNvPr id="3" name="TextBox 3"/>
          <p:cNvSpPr txBox="1"/>
          <p:nvPr/>
        </p:nvSpPr>
        <p:spPr>
          <a:xfrm>
            <a:off x="1552328" y="767715"/>
            <a:ext cx="10973792" cy="149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  <a:spcBef>
                <a:spcPct val="0"/>
              </a:spcBef>
            </a:pPr>
            <a:r>
              <a:rPr lang="en-US" sz="4000" spc="80">
                <a:solidFill>
                  <a:srgbClr val="004AAD"/>
                </a:solidFill>
                <a:latin typeface="Roboto Bold"/>
              </a:rPr>
              <a:t>Порушенням академічної доброчесності вважається: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504546"/>
            <a:ext cx="15706972" cy="5230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endParaRPr/>
          </a:p>
          <a:p>
            <a:pPr marL="712470" lvl="1" indent="-356235">
              <a:lnSpc>
                <a:spcPts val="4290"/>
              </a:lnSpc>
              <a:buFont typeface="Arial"/>
              <a:buChar char="•"/>
            </a:pPr>
            <a:r>
              <a:rPr lang="en-US" sz="3300">
                <a:solidFill>
                  <a:srgbClr val="14110F"/>
                </a:solidFill>
                <a:latin typeface="Roboto Bold Italics"/>
              </a:rPr>
              <a:t>Самоплагіат</a:t>
            </a:r>
            <a:r>
              <a:rPr lang="en-US" sz="3300">
                <a:solidFill>
                  <a:srgbClr val="14110F"/>
                </a:solidFill>
                <a:latin typeface="Roboto"/>
              </a:rPr>
              <a:t>– оприлюднення (частково або повністю) власних раніше опублікованих наукових результатів як нових;</a:t>
            </a:r>
          </a:p>
          <a:p>
            <a:pPr marL="712470" lvl="1" indent="-356235">
              <a:lnSpc>
                <a:spcPts val="4290"/>
              </a:lnSpc>
              <a:buFont typeface="Arial"/>
              <a:buChar char="•"/>
            </a:pPr>
            <a:r>
              <a:rPr lang="en-US" sz="3300">
                <a:solidFill>
                  <a:srgbClr val="14110F"/>
                </a:solidFill>
                <a:latin typeface="Roboto Bold Italics"/>
              </a:rPr>
              <a:t>Фабрикація</a:t>
            </a:r>
            <a:r>
              <a:rPr lang="en-US" sz="3300">
                <a:solidFill>
                  <a:srgbClr val="14110F"/>
                </a:solidFill>
                <a:latin typeface="Roboto Bold"/>
              </a:rPr>
              <a:t> </a:t>
            </a:r>
            <a:r>
              <a:rPr lang="en-US" sz="3300">
                <a:solidFill>
                  <a:srgbClr val="14110F"/>
                </a:solidFill>
                <a:latin typeface="Roboto"/>
              </a:rPr>
              <a:t>– фальсифікація результатів досліджень, посилань, або будь-яких інших даних, що стосуються освітнього процесу;</a:t>
            </a:r>
          </a:p>
          <a:p>
            <a:pPr marL="712470" lvl="1" indent="-356235">
              <a:lnSpc>
                <a:spcPts val="4290"/>
              </a:lnSpc>
              <a:buFont typeface="Arial"/>
              <a:buChar char="•"/>
            </a:pPr>
            <a:r>
              <a:rPr lang="en-US" sz="3300">
                <a:solidFill>
                  <a:srgbClr val="14110F"/>
                </a:solidFill>
                <a:latin typeface="Roboto Bold Italics"/>
              </a:rPr>
              <a:t>Обман </a:t>
            </a:r>
            <a:r>
              <a:rPr lang="en-US" sz="3300">
                <a:solidFill>
                  <a:srgbClr val="14110F"/>
                </a:solidFill>
                <a:latin typeface="Roboto"/>
              </a:rPr>
              <a:t>– надання завідомо неправдивої інформації стосовно власної освітньої (наукової, творчої) діяльності чи організації освітньої процесу;</a:t>
            </a:r>
          </a:p>
          <a:p>
            <a:pPr marL="712470" lvl="1" indent="-356235">
              <a:lnSpc>
                <a:spcPts val="4290"/>
              </a:lnSpc>
              <a:buFont typeface="Arial"/>
              <a:buChar char="•"/>
            </a:pPr>
            <a:r>
              <a:rPr lang="en-US" sz="3300">
                <a:solidFill>
                  <a:srgbClr val="14110F"/>
                </a:solidFill>
                <a:latin typeface="Roboto Bold Italics"/>
              </a:rPr>
              <a:t>Списування</a:t>
            </a:r>
            <a:r>
              <a:rPr lang="en-US" sz="3300">
                <a:solidFill>
                  <a:srgbClr val="14110F"/>
                </a:solidFill>
                <a:latin typeface="Roboto"/>
              </a:rPr>
              <a:t> – використання без відповідного дозволу зовнішніх джерел інформації під час оцінювання результатів навчання;</a:t>
            </a:r>
          </a:p>
          <a:p>
            <a:pPr>
              <a:lnSpc>
                <a:spcPts val="3249"/>
              </a:lnSpc>
            </a:pPr>
            <a:endParaRPr lang="en-US" sz="3300">
              <a:solidFill>
                <a:srgbClr val="14110F"/>
              </a:solidFill>
              <a:latin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1588</Words>
  <Application>Microsoft Office PowerPoint</Application>
  <PresentationFormat>Произвольный</PresentationFormat>
  <Paragraphs>136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Roboto Bold</vt:lpstr>
      <vt:lpstr>Times New Roman</vt:lpstr>
      <vt:lpstr>Roboto</vt:lpstr>
      <vt:lpstr>Open Sans Light Bold</vt:lpstr>
      <vt:lpstr>Calibri</vt:lpstr>
      <vt:lpstr>Roboto Bold Italics</vt:lpstr>
      <vt:lpstr>Arimo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proposal of want we want to achieve by the end of the year</dc:title>
  <cp:lastModifiedBy>Анна</cp:lastModifiedBy>
  <cp:revision>5</cp:revision>
  <dcterms:created xsi:type="dcterms:W3CDTF">2006-08-16T00:00:00Z</dcterms:created>
  <dcterms:modified xsi:type="dcterms:W3CDTF">2021-06-08T09:21:08Z</dcterms:modified>
  <dc:identifier>DAEeuoYv-DM</dc:identifier>
</cp:coreProperties>
</file>