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29" r:id="rId3"/>
    <p:sldId id="406" r:id="rId4"/>
    <p:sldId id="419" r:id="rId5"/>
    <p:sldId id="418" r:id="rId6"/>
    <p:sldId id="428" r:id="rId7"/>
    <p:sldId id="420" r:id="rId8"/>
    <p:sldId id="417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30" r:id="rId17"/>
    <p:sldId id="416" r:id="rId18"/>
    <p:sldId id="431" r:id="rId19"/>
    <p:sldId id="405" r:id="rId20"/>
    <p:sldId id="408" r:id="rId21"/>
    <p:sldId id="407" r:id="rId22"/>
    <p:sldId id="409" r:id="rId23"/>
    <p:sldId id="410" r:id="rId24"/>
    <p:sldId id="411" r:id="rId25"/>
    <p:sldId id="412" r:id="rId26"/>
    <p:sldId id="413" r:id="rId27"/>
    <p:sldId id="414" r:id="rId28"/>
    <p:sldId id="342" r:id="rId29"/>
  </p:sldIdLst>
  <p:sldSz cx="9144000" cy="6858000" type="screen4x3"/>
  <p:notesSz cx="6797675" cy="9926638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7028" autoAdjust="0"/>
  </p:normalViewPr>
  <p:slideViewPr>
    <p:cSldViewPr>
      <p:cViewPr varScale="1">
        <p:scale>
          <a:sx n="83" d="100"/>
          <a:sy n="83" d="100"/>
        </p:scale>
        <p:origin x="15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250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FA5C23-1298-4AA8-B310-88BE5EBDD07F}" type="datetimeFigureOut">
              <a:rPr lang="ru-RU"/>
              <a:pPr>
                <a:defRPr/>
              </a:pPr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4DDA54F9-C89B-4D8C-8C82-BA5BF38200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1855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0C0099E-23FF-4EC4-B3F1-102F5F16F6B6}" type="datetimeFigureOut">
              <a:rPr lang="uk-UA"/>
              <a:pPr>
                <a:defRPr/>
              </a:pPr>
              <a:t>23.11.2018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5563" tIns="47781" rIns="95563" bIns="4778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A8BF0928-AC26-48B9-85BC-7F41187DDD4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951981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10C4930-ABD5-4A1A-A091-E9B57C5CDBCE}" type="slidenum">
              <a:rPr lang="uk-UA" altLang="ru-RU">
                <a:latin typeface="Calibri" pitchFamily="34" charset="0"/>
              </a:rPr>
              <a:pPr/>
              <a:t>1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66B65-F1C8-4A1C-B70A-751220FE9547}" type="slidenum">
              <a:rPr lang="uk-UA" altLang="ru-RU">
                <a:latin typeface="Calibri" pitchFamily="34" charset="0"/>
              </a:rPr>
              <a:pPr/>
              <a:t>10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66B65-F1C8-4A1C-B70A-751220FE9547}" type="slidenum">
              <a:rPr lang="uk-UA" altLang="ru-RU">
                <a:latin typeface="Calibri" pitchFamily="34" charset="0"/>
              </a:rPr>
              <a:pPr/>
              <a:t>11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66B65-F1C8-4A1C-B70A-751220FE9547}" type="slidenum">
              <a:rPr lang="uk-UA" altLang="ru-RU">
                <a:latin typeface="Calibri" pitchFamily="34" charset="0"/>
              </a:rPr>
              <a:pPr/>
              <a:t>12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66B65-F1C8-4A1C-B70A-751220FE9547}" type="slidenum">
              <a:rPr lang="uk-UA" altLang="ru-RU">
                <a:latin typeface="Calibri" pitchFamily="34" charset="0"/>
              </a:rPr>
              <a:pPr/>
              <a:t>13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66B65-F1C8-4A1C-B70A-751220FE9547}" type="slidenum">
              <a:rPr lang="uk-UA" altLang="ru-RU">
                <a:latin typeface="Calibri" pitchFamily="34" charset="0"/>
              </a:rPr>
              <a:pPr/>
              <a:t>14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66B65-F1C8-4A1C-B70A-751220FE9547}" type="slidenum">
              <a:rPr lang="uk-UA" altLang="ru-RU">
                <a:latin typeface="Calibri" pitchFamily="34" charset="0"/>
              </a:rPr>
              <a:pPr/>
              <a:t>15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66B65-F1C8-4A1C-B70A-751220FE9547}" type="slidenum">
              <a:rPr lang="uk-UA" altLang="ru-RU">
                <a:latin typeface="Calibri" pitchFamily="34" charset="0"/>
              </a:rPr>
              <a:pPr/>
              <a:t>16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66B65-F1C8-4A1C-B70A-751220FE9547}" type="slidenum">
              <a:rPr lang="uk-UA" altLang="ru-RU">
                <a:latin typeface="Calibri" pitchFamily="34" charset="0"/>
              </a:rPr>
              <a:pPr/>
              <a:t>17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66B65-F1C8-4A1C-B70A-751220FE9547}" type="slidenum">
              <a:rPr lang="uk-UA" altLang="ru-RU">
                <a:latin typeface="Calibri" pitchFamily="34" charset="0"/>
              </a:rPr>
              <a:pPr/>
              <a:t>18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66B65-F1C8-4A1C-B70A-751220FE9547}" type="slidenum">
              <a:rPr lang="uk-UA" altLang="ru-RU">
                <a:latin typeface="Calibri" pitchFamily="34" charset="0"/>
              </a:rPr>
              <a:pPr/>
              <a:t>19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BF0928-AC26-48B9-85BC-7F41187DDD45}" type="slidenum">
              <a:rPr lang="uk-UA" altLang="ru-RU" smtClean="0"/>
              <a:pPr>
                <a:defRPr/>
              </a:pPr>
              <a:t>2</a:t>
            </a:fld>
            <a:endParaRPr lang="uk-UA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66B65-F1C8-4A1C-B70A-751220FE9547}" type="slidenum">
              <a:rPr lang="uk-UA" altLang="ru-RU">
                <a:latin typeface="Calibri" pitchFamily="34" charset="0"/>
              </a:rPr>
              <a:pPr/>
              <a:t>20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66B65-F1C8-4A1C-B70A-751220FE9547}" type="slidenum">
              <a:rPr lang="uk-UA" altLang="ru-RU">
                <a:latin typeface="Calibri" pitchFamily="34" charset="0"/>
              </a:rPr>
              <a:pPr/>
              <a:t>21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66B65-F1C8-4A1C-B70A-751220FE9547}" type="slidenum">
              <a:rPr lang="uk-UA" altLang="ru-RU">
                <a:latin typeface="Calibri" pitchFamily="34" charset="0"/>
              </a:rPr>
              <a:pPr/>
              <a:t>22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66B65-F1C8-4A1C-B70A-751220FE9547}" type="slidenum">
              <a:rPr lang="uk-UA" altLang="ru-RU">
                <a:latin typeface="Calibri" pitchFamily="34" charset="0"/>
              </a:rPr>
              <a:pPr/>
              <a:t>23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66B65-F1C8-4A1C-B70A-751220FE9547}" type="slidenum">
              <a:rPr lang="uk-UA" altLang="ru-RU">
                <a:latin typeface="Calibri" pitchFamily="34" charset="0"/>
              </a:rPr>
              <a:pPr/>
              <a:t>24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66B65-F1C8-4A1C-B70A-751220FE9547}" type="slidenum">
              <a:rPr lang="uk-UA" altLang="ru-RU">
                <a:latin typeface="Calibri" pitchFamily="34" charset="0"/>
              </a:rPr>
              <a:pPr/>
              <a:t>25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66B65-F1C8-4A1C-B70A-751220FE9547}" type="slidenum">
              <a:rPr lang="uk-UA" altLang="ru-RU">
                <a:latin typeface="Calibri" pitchFamily="34" charset="0"/>
              </a:rPr>
              <a:pPr/>
              <a:t>26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66B65-F1C8-4A1C-B70A-751220FE9547}" type="slidenum">
              <a:rPr lang="uk-UA" altLang="ru-RU">
                <a:latin typeface="Calibri" pitchFamily="34" charset="0"/>
              </a:rPr>
              <a:pPr/>
              <a:t>27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CB007CF-ADC6-4628-B22F-36E6AFA67D3B}" type="slidenum">
              <a:rPr lang="uk-UA" altLang="ru-RU">
                <a:latin typeface="Calibri" pitchFamily="34" charset="0"/>
              </a:rPr>
              <a:pPr/>
              <a:t>28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66B65-F1C8-4A1C-B70A-751220FE9547}" type="slidenum">
              <a:rPr lang="uk-UA" altLang="ru-RU">
                <a:latin typeface="Calibri" pitchFamily="34" charset="0"/>
              </a:rPr>
              <a:pPr/>
              <a:t>3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66B65-F1C8-4A1C-B70A-751220FE9547}" type="slidenum">
              <a:rPr lang="uk-UA" altLang="ru-RU">
                <a:latin typeface="Calibri" pitchFamily="34" charset="0"/>
              </a:rPr>
              <a:pPr/>
              <a:t>4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66B65-F1C8-4A1C-B70A-751220FE9547}" type="slidenum">
              <a:rPr lang="uk-UA" altLang="ru-RU">
                <a:latin typeface="Calibri" pitchFamily="34" charset="0"/>
              </a:rPr>
              <a:pPr/>
              <a:t>5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66B65-F1C8-4A1C-B70A-751220FE9547}" type="slidenum">
              <a:rPr lang="uk-UA" altLang="ru-RU">
                <a:latin typeface="Calibri" pitchFamily="34" charset="0"/>
              </a:rPr>
              <a:pPr/>
              <a:t>6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66B65-F1C8-4A1C-B70A-751220FE9547}" type="slidenum">
              <a:rPr lang="uk-UA" altLang="ru-RU">
                <a:latin typeface="Calibri" pitchFamily="34" charset="0"/>
              </a:rPr>
              <a:pPr/>
              <a:t>7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66B65-F1C8-4A1C-B70A-751220FE9547}" type="slidenum">
              <a:rPr lang="uk-UA" altLang="ru-RU">
                <a:latin typeface="Calibri" pitchFamily="34" charset="0"/>
              </a:rPr>
              <a:pPr/>
              <a:t>8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3E66B65-F1C8-4A1C-B70A-751220FE9547}" type="slidenum">
              <a:rPr lang="uk-UA" altLang="ru-RU">
                <a:latin typeface="Calibri" pitchFamily="34" charset="0"/>
              </a:rPr>
              <a:pPr/>
              <a:t>9</a:t>
            </a:fld>
            <a:endParaRPr lang="uk-UA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CF6FD-B708-4C66-9F0D-8F29539B86F0}" type="datetime1">
              <a:rPr lang="uk-UA" smtClean="0"/>
              <a:t>23.11.2018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40830-31EB-4C4B-A5DF-B67CCDBAC084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22828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3668B-7485-4DAC-A9D9-F547A470EFEB}" type="datetime1">
              <a:rPr lang="uk-UA" smtClean="0"/>
              <a:t>23.11.2018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9BC1D-5B1F-49E2-A321-6A20D95DE3C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06948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5F7CA-EC18-46BD-840E-2623057060EE}" type="datetime1">
              <a:rPr lang="uk-UA" smtClean="0"/>
              <a:t>23.11.2018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15CB6-AC1C-4BAC-B2C8-A30A730D2F1B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0579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E4952-72F4-470B-8A0C-D212024FA359}" type="datetime1">
              <a:rPr lang="uk-UA" smtClean="0"/>
              <a:t>23.11.2018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70A17-6AED-4516-86AF-FE24C84B103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04770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5626E-6BDB-42D2-AC20-34E26B0B7E0E}" type="datetime1">
              <a:rPr lang="uk-UA" smtClean="0"/>
              <a:t>23.11.2018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41DA1-D6C6-491B-9D8E-0F5A13E56A5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8666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703DF-A1FE-467E-AEE3-7EBD3944332B}" type="datetime1">
              <a:rPr lang="uk-UA" smtClean="0"/>
              <a:t>23.11.2018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1C974-2232-41EC-812A-2244B240C8C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72030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5B2AD-2580-4B1A-A16A-2394916984DB}" type="datetime1">
              <a:rPr lang="uk-UA" smtClean="0"/>
              <a:t>23.11.2018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3DA5E-AF01-42B0-944B-337FE651318E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74589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E441F-243A-475D-B646-30E0C99D40A0}" type="datetime1">
              <a:rPr lang="uk-UA" smtClean="0"/>
              <a:t>23.11.2018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AF5C-67ED-4494-A9F3-109E1AC3753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5478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09A90-AC68-49FF-8A36-51A020B59383}" type="datetime1">
              <a:rPr lang="uk-UA" smtClean="0"/>
              <a:t>23.11.2018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DF04-F712-4B86-890E-F12ADF507AA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71961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A5095-BD0F-4B3B-A6E0-646DCB42E032}" type="datetime1">
              <a:rPr lang="uk-UA" smtClean="0"/>
              <a:t>23.11.2018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43CE-2254-4D5F-8CD4-77118BA0239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25300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0040-88B1-4217-A897-FB6373D27D22}" type="datetime1">
              <a:rPr lang="uk-UA" smtClean="0"/>
              <a:t>23.11.2018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59FBA-B57F-4098-8122-F76A8498A9D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63613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uk-UA" alt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uk-UA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824FEC-1352-4E2B-8AE7-252EC08D14CC}" type="datetime1">
              <a:rPr lang="uk-UA" smtClean="0"/>
              <a:t>23.11.2018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B757B7F-1096-4A7A-84F2-84821D1B268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z.osvitavsim.org.u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z.osvitavsim.org.ua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7384"/>
            <a:ext cx="9144000" cy="2449512"/>
          </a:xfrm>
        </p:spPr>
        <p:txBody>
          <a:bodyPr/>
          <a:lstStyle/>
          <a:p>
            <a:pPr>
              <a:defRPr/>
            </a:pPr>
            <a:r>
              <a:rPr lang="ru-RU" altLang="ru-RU" sz="4000" b="1" cap="all" dirty="0" smtClean="0">
                <a:solidFill>
                  <a:schemeClr val="tx2"/>
                </a:solidFill>
                <a:latin typeface="+mn-lt"/>
                <a:ea typeface="Microsoft Himalaya" pitchFamily="2" charset="0"/>
                <a:cs typeface="Angsana New" panose="02020603050405020304" pitchFamily="18" charset="-34"/>
              </a:rPr>
              <a:t>ІНФОРМАЦІЯ</a:t>
            </a:r>
            <a:br>
              <a:rPr lang="ru-RU" altLang="ru-RU" sz="4000" b="1" cap="all" dirty="0" smtClean="0">
                <a:solidFill>
                  <a:schemeClr val="tx2"/>
                </a:solidFill>
                <a:latin typeface="+mn-lt"/>
                <a:ea typeface="Microsoft Himalaya" pitchFamily="2" charset="0"/>
                <a:cs typeface="Angsana New" panose="02020603050405020304" pitchFamily="18" charset="-34"/>
              </a:rPr>
            </a:br>
            <a:r>
              <a:rPr lang="ru-RU" altLang="ru-RU" sz="4000" b="1" cap="all" dirty="0" smtClean="0">
                <a:solidFill>
                  <a:schemeClr val="tx2"/>
                </a:solidFill>
                <a:latin typeface="+mn-lt"/>
                <a:ea typeface="Microsoft Himalaya" pitchFamily="2" charset="0"/>
                <a:cs typeface="Angsana New" panose="02020603050405020304" pitchFamily="18" charset="-34"/>
              </a:rPr>
              <a:t>ПРО ОСНОВНІ ПОЛОЖЕННЯ</a:t>
            </a:r>
            <a:br>
              <a:rPr lang="ru-RU" altLang="ru-RU" sz="4000" b="1" cap="all" dirty="0" smtClean="0">
                <a:solidFill>
                  <a:schemeClr val="tx2"/>
                </a:solidFill>
                <a:latin typeface="+mn-lt"/>
                <a:ea typeface="Microsoft Himalaya" pitchFamily="2" charset="0"/>
                <a:cs typeface="Angsana New" panose="02020603050405020304" pitchFamily="18" charset="-34"/>
              </a:rPr>
            </a:br>
            <a:r>
              <a:rPr lang="ru-RU" altLang="ru-RU" sz="4000" b="1" cap="all" dirty="0" smtClean="0">
                <a:solidFill>
                  <a:schemeClr val="tx2"/>
                </a:solidFill>
                <a:latin typeface="+mn-lt"/>
                <a:ea typeface="Microsoft Himalaya" pitchFamily="2" charset="0"/>
                <a:cs typeface="Angsana New" panose="02020603050405020304" pitchFamily="18" charset="-34"/>
              </a:rPr>
              <a:t>ПРАВИЛ ПРИЙОМУ 2019 РОКУ</a:t>
            </a:r>
            <a:endParaRPr lang="ru-RU" altLang="ru-RU" sz="4000" cap="all" dirty="0" smtClean="0">
              <a:solidFill>
                <a:schemeClr val="tx2"/>
              </a:solidFill>
              <a:latin typeface="+mn-lt"/>
              <a:ea typeface="Microsoft Himalaya" pitchFamily="2" charset="0"/>
              <a:cs typeface="Angsana New" panose="02020603050405020304" pitchFamily="18" charset="-34"/>
            </a:endParaRPr>
          </a:p>
        </p:txBody>
      </p:sp>
      <p:pic>
        <p:nvPicPr>
          <p:cNvPr id="2" name="Picture 1" descr="C:\Documents and Settings\Administrator\Desktop\ДОКЛАД РЕКТОРА 2018\new_logo_ODABA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276475"/>
            <a:ext cx="43211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9233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tx2"/>
                </a:solidFill>
              </a:rPr>
              <a:t>ВСТУП НА ОСНОВ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І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ПОВНОЇ ЗАГАЛЬНОЇ СЕРЕДНЬОЇ ОСВІТИ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(на базі школи)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60963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Предмети</a:t>
            </a:r>
            <a:r>
              <a:rPr lang="ru-RU" sz="2800" b="1" dirty="0" smtClean="0"/>
              <a:t> ЗНО для </a:t>
            </a:r>
            <a:r>
              <a:rPr lang="ru-RU" sz="2800" b="1" dirty="0" err="1" smtClean="0"/>
              <a:t>вступу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академії</a:t>
            </a:r>
            <a:endParaRPr lang="ru-RU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23528" y="232971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Геодезія</a:t>
            </a:r>
            <a:r>
              <a:rPr lang="ru-RU" sz="2800" dirty="0" smtClean="0"/>
              <a:t> та </a:t>
            </a:r>
            <a:r>
              <a:rPr lang="ru-RU" sz="2800" dirty="0" err="1" smtClean="0"/>
              <a:t>землеустрій</a:t>
            </a:r>
            <a:endParaRPr lang="ru-RU" sz="2800" dirty="0"/>
          </a:p>
        </p:txBody>
      </p:sp>
      <p:pic>
        <p:nvPicPr>
          <p:cNvPr id="2050" name="Picture 2" descr="http://odaba.edu.ua/upload/images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8618973" cy="3528392"/>
          </a:xfrm>
          <a:prstGeom prst="rect">
            <a:avLst/>
          </a:prstGeom>
          <a:noFill/>
        </p:spPr>
      </p:pic>
      <p:pic>
        <p:nvPicPr>
          <p:cNvPr id="53250" name="Picture 2" descr="http://odaba.edu.ua/upload/images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144986"/>
            <a:ext cx="8640960" cy="3531993"/>
          </a:xfrm>
          <a:prstGeom prst="rect">
            <a:avLst/>
          </a:prstGeom>
          <a:noFill/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>
            <a:off x="107504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A70A17-6AED-4516-86AF-FE24C84B1035}" type="slidenum">
              <a:rPr kumimoji="0" lang="uk-UA" alt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uk-UA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9233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tx2"/>
                </a:solidFill>
              </a:rPr>
              <a:t>ВСТУП НА ОСНОВ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І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ПОВНОЇ ЗАГАЛЬНОЇ СЕРЕДНЬОЇ ОСВІТИ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(на базі школи)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60963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Предмети</a:t>
            </a:r>
            <a:r>
              <a:rPr lang="ru-RU" sz="2800" b="1" dirty="0" smtClean="0"/>
              <a:t> ЗНО для </a:t>
            </a:r>
            <a:r>
              <a:rPr lang="ru-RU" sz="2800" b="1" dirty="0" err="1" smtClean="0"/>
              <a:t>вступу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академії</a:t>
            </a:r>
            <a:endParaRPr lang="ru-RU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23528" y="213285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Гідротехнічне</a:t>
            </a:r>
            <a:r>
              <a:rPr lang="ru-RU" sz="2800" dirty="0" smtClean="0"/>
              <a:t> </a:t>
            </a:r>
            <a:r>
              <a:rPr lang="ru-RU" sz="2800" dirty="0" err="1" smtClean="0"/>
              <a:t>будівництво</a:t>
            </a:r>
            <a:r>
              <a:rPr lang="ru-RU" sz="2800" dirty="0" smtClean="0"/>
              <a:t>, </a:t>
            </a:r>
            <a:r>
              <a:rPr lang="ru-RU" sz="2800" dirty="0" err="1" smtClean="0"/>
              <a:t>водна</a:t>
            </a:r>
            <a:r>
              <a:rPr lang="ru-RU" sz="2800" dirty="0" smtClean="0"/>
              <a:t> </a:t>
            </a:r>
            <a:r>
              <a:rPr lang="ru-RU" sz="2800" dirty="0" err="1" smtClean="0"/>
              <a:t>інженерія</a:t>
            </a:r>
            <a:r>
              <a:rPr lang="ru-RU" sz="2800" dirty="0" smtClean="0"/>
              <a:t> та </a:t>
            </a:r>
            <a:r>
              <a:rPr lang="ru-RU" sz="2800" dirty="0" err="1" smtClean="0"/>
              <a:t>водні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технології</a:t>
            </a:r>
            <a:endParaRPr lang="ru-RU" sz="2800" dirty="0"/>
          </a:p>
        </p:txBody>
      </p:sp>
      <p:pic>
        <p:nvPicPr>
          <p:cNvPr id="55298" name="Picture 2" descr="http://odaba.edu.ua/upload/images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8640960" cy="3537392"/>
          </a:xfrm>
          <a:prstGeom prst="rect">
            <a:avLst/>
          </a:prstGeom>
          <a:noFill/>
        </p:spPr>
      </p:pic>
      <p:sp>
        <p:nvSpPr>
          <p:cNvPr id="9" name="Номер слайда 3"/>
          <p:cNvSpPr txBox="1">
            <a:spLocks/>
          </p:cNvSpPr>
          <p:nvPr/>
        </p:nvSpPr>
        <p:spPr>
          <a:xfrm>
            <a:off x="107504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A70A17-6AED-4516-86AF-FE24C84B1035}" type="slidenum">
              <a:rPr kumimoji="0" lang="uk-UA" alt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uk-UA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9233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tx2"/>
                </a:solidFill>
              </a:rPr>
              <a:t>ВСТУП НА ОСНОВ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І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ПОВНОЇ ЗАГАЛЬНОЇ СЕРЕДНЬОЇ ОСВІТИ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(на базі школи)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60963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Предмети</a:t>
            </a:r>
            <a:r>
              <a:rPr lang="ru-RU" sz="2800" b="1" dirty="0" smtClean="0"/>
              <a:t> ЗНО для </a:t>
            </a:r>
            <a:r>
              <a:rPr lang="ru-RU" sz="2800" b="1" dirty="0" err="1" smtClean="0"/>
              <a:t>вступу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академії</a:t>
            </a:r>
            <a:endParaRPr lang="ru-RU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23528" y="213285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Підприємництво</a:t>
            </a:r>
            <a:r>
              <a:rPr lang="ru-RU" sz="2800" dirty="0" smtClean="0"/>
              <a:t>, </a:t>
            </a:r>
            <a:r>
              <a:rPr lang="ru-RU" sz="2800" dirty="0" err="1" smtClean="0"/>
              <a:t>торгівля</a:t>
            </a:r>
            <a:r>
              <a:rPr lang="ru-RU" sz="2800" dirty="0" smtClean="0"/>
              <a:t> та </a:t>
            </a:r>
            <a:r>
              <a:rPr lang="ru-RU" sz="2800" dirty="0" err="1" smtClean="0"/>
              <a:t>біржова</a:t>
            </a:r>
            <a:r>
              <a:rPr lang="ru-RU" sz="2800" dirty="0" smtClean="0"/>
              <a:t> </a:t>
            </a:r>
            <a:r>
              <a:rPr lang="ru-RU" sz="2800" dirty="0" err="1" smtClean="0"/>
              <a:t>діяльність</a:t>
            </a:r>
            <a:r>
              <a:rPr lang="ru-RU" sz="2800" dirty="0" smtClean="0"/>
              <a:t>, Маркетинг та Менеджмент</a:t>
            </a:r>
            <a:endParaRPr lang="ru-RU" sz="2800" dirty="0"/>
          </a:p>
        </p:txBody>
      </p:sp>
      <p:pic>
        <p:nvPicPr>
          <p:cNvPr id="57346" name="Picture 2" descr="http://odaba.edu.ua/upload/images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89004"/>
            <a:ext cx="8759280" cy="3580356"/>
          </a:xfrm>
          <a:prstGeom prst="rect">
            <a:avLst/>
          </a:prstGeom>
          <a:noFill/>
        </p:spPr>
      </p:pic>
      <p:sp>
        <p:nvSpPr>
          <p:cNvPr id="9" name="Номер слайда 3"/>
          <p:cNvSpPr txBox="1">
            <a:spLocks/>
          </p:cNvSpPr>
          <p:nvPr/>
        </p:nvSpPr>
        <p:spPr>
          <a:xfrm>
            <a:off x="107504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A70A17-6AED-4516-86AF-FE24C84B1035}" type="slidenum">
              <a:rPr kumimoji="0" lang="uk-UA" alt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uk-UA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9233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tx2"/>
                </a:solidFill>
              </a:rPr>
              <a:t>ВСТУП НА ОСНОВ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І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ПОВНОЇ ЗАГАЛЬНОЇ СЕРЕДНЬОЇ ОСВІТИ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(на базі школи)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60963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Предмети</a:t>
            </a:r>
            <a:r>
              <a:rPr lang="ru-RU" sz="2800" b="1" dirty="0" smtClean="0"/>
              <a:t> ЗНО для </a:t>
            </a:r>
            <a:r>
              <a:rPr lang="ru-RU" sz="2800" b="1" dirty="0" err="1" smtClean="0"/>
              <a:t>вступу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академії</a:t>
            </a:r>
            <a:endParaRPr lang="ru-RU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23528" y="225770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Інформаційні</a:t>
            </a:r>
            <a:r>
              <a:rPr lang="ru-RU" sz="2800" dirty="0" smtClean="0"/>
              <a:t> </a:t>
            </a:r>
            <a:r>
              <a:rPr lang="ru-RU" sz="2800" dirty="0" err="1" smtClean="0"/>
              <a:t>системи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технології</a:t>
            </a:r>
            <a:r>
              <a:rPr lang="ru-RU" sz="2800" dirty="0" smtClean="0"/>
              <a:t> </a:t>
            </a:r>
            <a:endParaRPr lang="ru-RU" sz="2800" dirty="0"/>
          </a:p>
        </p:txBody>
      </p:sp>
      <p:pic>
        <p:nvPicPr>
          <p:cNvPr id="59394" name="Picture 2" descr="http://odaba.edu.ua/upload/images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30" y="3140968"/>
            <a:ext cx="8632150" cy="3528392"/>
          </a:xfrm>
          <a:prstGeom prst="rect">
            <a:avLst/>
          </a:prstGeom>
          <a:noFill/>
        </p:spPr>
      </p:pic>
      <p:sp>
        <p:nvSpPr>
          <p:cNvPr id="9" name="Номер слайда 3"/>
          <p:cNvSpPr txBox="1">
            <a:spLocks/>
          </p:cNvSpPr>
          <p:nvPr/>
        </p:nvSpPr>
        <p:spPr>
          <a:xfrm>
            <a:off x="107504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A70A17-6AED-4516-86AF-FE24C84B1035}" type="slidenum">
              <a:rPr kumimoji="0" lang="uk-UA" alt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uk-UA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9233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tx2"/>
                </a:solidFill>
              </a:rPr>
              <a:t>ВСТУП НА ОСНОВ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І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ПОВНОЇ ЗАГАЛЬНОЇ СЕРЕДНЬОЇ ОСВІТИ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(на базі школи)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60963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Предмети</a:t>
            </a:r>
            <a:r>
              <a:rPr lang="ru-RU" sz="2800" b="1" dirty="0" smtClean="0"/>
              <a:t> ЗНО для </a:t>
            </a:r>
            <a:r>
              <a:rPr lang="ru-RU" sz="2800" b="1" dirty="0" err="1" smtClean="0"/>
              <a:t>вступу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академії</a:t>
            </a:r>
            <a:endParaRPr lang="ru-RU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23528" y="225770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Архітектура</a:t>
            </a:r>
            <a:r>
              <a:rPr lang="ru-RU" sz="2800" dirty="0" smtClean="0"/>
              <a:t> та </a:t>
            </a:r>
            <a:r>
              <a:rPr lang="ru-RU" sz="2800" dirty="0" err="1" smtClean="0"/>
              <a:t>містобудування</a:t>
            </a:r>
            <a:endParaRPr lang="ru-RU" sz="2800" dirty="0"/>
          </a:p>
        </p:txBody>
      </p:sp>
      <p:pic>
        <p:nvPicPr>
          <p:cNvPr id="61442" name="Picture 2" descr="http://odaba.edu.ua/upload/images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362" y="3094793"/>
            <a:ext cx="8745118" cy="3574567"/>
          </a:xfrm>
          <a:prstGeom prst="rect">
            <a:avLst/>
          </a:prstGeom>
          <a:noFill/>
        </p:spPr>
      </p:pic>
      <p:sp>
        <p:nvSpPr>
          <p:cNvPr id="9" name="Номер слайда 3"/>
          <p:cNvSpPr txBox="1">
            <a:spLocks/>
          </p:cNvSpPr>
          <p:nvPr/>
        </p:nvSpPr>
        <p:spPr>
          <a:xfrm>
            <a:off x="107504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A70A17-6AED-4516-86AF-FE24C84B1035}" type="slidenum">
              <a:rPr kumimoji="0" lang="uk-UA" alt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uk-UA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9233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tx2"/>
                </a:solidFill>
              </a:rPr>
              <a:t>ВСТУП НА ОСНОВ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І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ПОВНОЇ ЗАГАЛЬНОЇ СЕРЕДНЬОЇ ОСВІТИ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(на базі школи)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60963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Предмети</a:t>
            </a:r>
            <a:r>
              <a:rPr lang="ru-RU" sz="2800" b="1" dirty="0" smtClean="0"/>
              <a:t> ЗНО для </a:t>
            </a:r>
            <a:r>
              <a:rPr lang="ru-RU" sz="2800" b="1" dirty="0" err="1" smtClean="0"/>
              <a:t>вступу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академії</a:t>
            </a:r>
            <a:endParaRPr lang="ru-RU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23528" y="2186861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Образотворче</a:t>
            </a:r>
            <a:r>
              <a:rPr lang="ru-RU" sz="2800" dirty="0" smtClean="0"/>
              <a:t> </a:t>
            </a:r>
            <a:r>
              <a:rPr lang="ru-RU" sz="2800" dirty="0" err="1" smtClean="0"/>
              <a:t>мистецтво</a:t>
            </a:r>
            <a:r>
              <a:rPr lang="ru-RU" sz="2800" dirty="0" smtClean="0"/>
              <a:t>, </a:t>
            </a:r>
            <a:r>
              <a:rPr lang="ru-RU" sz="2800" dirty="0" err="1" smtClean="0"/>
              <a:t>декоративне</a:t>
            </a:r>
            <a:r>
              <a:rPr lang="ru-RU" sz="2800" dirty="0" smtClean="0"/>
              <a:t> </a:t>
            </a:r>
            <a:r>
              <a:rPr lang="ru-RU" sz="2800" dirty="0" err="1" smtClean="0"/>
              <a:t>мистецтво</a:t>
            </a:r>
            <a:r>
              <a:rPr lang="ru-RU" sz="2800" dirty="0" smtClean="0"/>
              <a:t>, </a:t>
            </a:r>
            <a:r>
              <a:rPr lang="ru-RU" sz="2800" dirty="0" err="1" smtClean="0"/>
              <a:t>реставрація</a:t>
            </a:r>
            <a:endParaRPr lang="ru-RU" sz="2800" dirty="0"/>
          </a:p>
        </p:txBody>
      </p:sp>
      <p:pic>
        <p:nvPicPr>
          <p:cNvPr id="63490" name="Picture 2" descr="http://odaba.edu.ua/upload/images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96233"/>
            <a:ext cx="8496944" cy="3473127"/>
          </a:xfrm>
          <a:prstGeom prst="rect">
            <a:avLst/>
          </a:prstGeom>
          <a:noFill/>
        </p:spPr>
      </p:pic>
      <p:sp>
        <p:nvSpPr>
          <p:cNvPr id="9" name="Номер слайда 3"/>
          <p:cNvSpPr txBox="1">
            <a:spLocks/>
          </p:cNvSpPr>
          <p:nvPr/>
        </p:nvSpPr>
        <p:spPr>
          <a:xfrm>
            <a:off x="107504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A70A17-6AED-4516-86AF-FE24C84B1035}" type="slidenum">
              <a:rPr kumimoji="0" lang="uk-UA" alt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uk-UA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9233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tx2"/>
                </a:solidFill>
              </a:rPr>
              <a:t>ВСТУП НА ОСНОВ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І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ПОВНОЇ ЗАГАЛЬНОЇ СЕРЕДНЬОЇ ОСВІТИ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(на базі школи)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pic>
        <p:nvPicPr>
          <p:cNvPr id="3078" name="Picture 1" descr="C:\Documents and Settings\Administrator\Desktop\ДОКЛАД РЕКТОРА 2018\new_logo_ODABA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4188"/>
            <a:ext cx="12938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1072" y="1844824"/>
            <a:ext cx="78133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 2019 </a:t>
            </a:r>
            <a:r>
              <a:rPr lang="ru-RU" sz="4000" dirty="0" err="1" smtClean="0"/>
              <a:t>році</a:t>
            </a:r>
            <a:r>
              <a:rPr lang="ru-RU" sz="4000" dirty="0" smtClean="0"/>
              <a:t> </a:t>
            </a:r>
            <a:r>
              <a:rPr lang="ru-RU" sz="4000" dirty="0" err="1" smtClean="0"/>
              <a:t>будуть</a:t>
            </a:r>
            <a:r>
              <a:rPr lang="ru-RU" sz="4000" dirty="0" smtClean="0"/>
              <a:t> </a:t>
            </a:r>
            <a:r>
              <a:rPr lang="ru-RU" sz="4000" dirty="0" err="1" smtClean="0"/>
              <a:t>прийматися</a:t>
            </a:r>
            <a:r>
              <a:rPr lang="ru-RU" sz="4000" dirty="0" smtClean="0"/>
              <a:t> </a:t>
            </a:r>
            <a:r>
              <a:rPr lang="ru-RU" sz="4000" dirty="0" err="1" smtClean="0"/>
              <a:t>сертифікати</a:t>
            </a:r>
            <a:r>
              <a:rPr lang="ru-RU" sz="4000" dirty="0" smtClean="0"/>
              <a:t> ЗНО</a:t>
            </a:r>
          </a:p>
          <a:p>
            <a:pPr algn="ctr"/>
            <a:r>
              <a:rPr lang="ru-RU" sz="4000" b="1" dirty="0" smtClean="0"/>
              <a:t>2017</a:t>
            </a:r>
            <a:r>
              <a:rPr lang="ru-RU" sz="4000" dirty="0" smtClean="0"/>
              <a:t>, </a:t>
            </a:r>
            <a:r>
              <a:rPr lang="ru-RU" sz="4000" b="1" dirty="0" smtClean="0"/>
              <a:t>2018</a:t>
            </a:r>
            <a:r>
              <a:rPr lang="ru-RU" sz="4000" dirty="0" smtClean="0"/>
              <a:t> </a:t>
            </a:r>
            <a:r>
              <a:rPr lang="ru-RU" sz="4000" dirty="0" err="1" smtClean="0"/>
              <a:t>або</a:t>
            </a:r>
            <a:r>
              <a:rPr lang="ru-RU" sz="4000" dirty="0" smtClean="0"/>
              <a:t> </a:t>
            </a:r>
            <a:r>
              <a:rPr lang="ru-RU" sz="4000" b="1" dirty="0" smtClean="0"/>
              <a:t>2019</a:t>
            </a:r>
            <a:r>
              <a:rPr lang="ru-RU" sz="4000" dirty="0" smtClean="0"/>
              <a:t> </a:t>
            </a:r>
            <a:r>
              <a:rPr lang="ru-RU" sz="4000" b="1" dirty="0" smtClean="0"/>
              <a:t>року</a:t>
            </a:r>
            <a:endParaRPr lang="ru-RU" sz="4000" dirty="0" smtClean="0"/>
          </a:p>
          <a:p>
            <a:pPr algn="ctr"/>
            <a:r>
              <a:rPr lang="ru-RU" sz="4000" dirty="0" err="1" smtClean="0"/>
              <a:t>з</a:t>
            </a:r>
            <a:r>
              <a:rPr lang="ru-RU" sz="4000" dirty="0" smtClean="0"/>
              <a:t> </a:t>
            </a:r>
            <a:r>
              <a:rPr lang="ru-RU" sz="4000" dirty="0" err="1" smtClean="0"/>
              <a:t>усіх</a:t>
            </a:r>
            <a:r>
              <a:rPr lang="ru-RU" sz="4000" dirty="0" smtClean="0"/>
              <a:t> </a:t>
            </a:r>
            <a:r>
              <a:rPr lang="ru-RU" sz="4000" dirty="0" err="1" smtClean="0"/>
              <a:t>предметів</a:t>
            </a:r>
            <a:r>
              <a:rPr lang="ru-RU" sz="4000" dirty="0" smtClean="0"/>
              <a:t>,</a:t>
            </a:r>
          </a:p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крім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іноземної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мови</a:t>
            </a:r>
            <a:r>
              <a:rPr lang="ru-RU" sz="4000" dirty="0" smtClean="0"/>
              <a:t>, </a:t>
            </a:r>
            <a:r>
              <a:rPr lang="ru-RU" sz="4000" dirty="0" err="1" smtClean="0"/>
              <a:t>з</a:t>
            </a:r>
            <a:r>
              <a:rPr lang="ru-RU" sz="4000" dirty="0" smtClean="0"/>
              <a:t> </a:t>
            </a:r>
            <a:r>
              <a:rPr lang="ru-RU" sz="4000" dirty="0" err="1" smtClean="0"/>
              <a:t>якої</a:t>
            </a:r>
            <a:r>
              <a:rPr lang="ru-RU" sz="4000" dirty="0" smtClean="0"/>
              <a:t> </a:t>
            </a:r>
            <a:r>
              <a:rPr lang="ru-RU" sz="4000" dirty="0" err="1" smtClean="0"/>
              <a:t>потрібен</a:t>
            </a:r>
            <a:r>
              <a:rPr lang="ru-RU" sz="4000" dirty="0" smtClean="0"/>
              <a:t> </a:t>
            </a:r>
            <a:r>
              <a:rPr lang="ru-RU" sz="4000" dirty="0" err="1" smtClean="0"/>
              <a:t>сертифікат</a:t>
            </a:r>
            <a:r>
              <a:rPr lang="ru-RU" sz="4000" dirty="0" smtClean="0"/>
              <a:t> </a:t>
            </a:r>
            <a:r>
              <a:rPr lang="ru-RU" sz="4000" b="1" dirty="0" err="1" smtClean="0"/>
              <a:t>тільки</a:t>
            </a:r>
            <a:r>
              <a:rPr lang="ru-RU" sz="4000" b="1" dirty="0" smtClean="0"/>
              <a:t> 2018 </a:t>
            </a:r>
            <a:r>
              <a:rPr lang="ru-RU" sz="4000" b="1" dirty="0" err="1" smtClean="0"/>
              <a:t>або</a:t>
            </a:r>
            <a:r>
              <a:rPr lang="ru-RU" sz="4000" b="1" dirty="0" smtClean="0"/>
              <a:t> 2019 року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" name="AutoShape 2" descr="Картинки по запросу сертифікат з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Картинки по запросу сертифікат з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6713"/>
          </a:xfrm>
        </p:spPr>
        <p:txBody>
          <a:bodyPr/>
          <a:lstStyle/>
          <a:p>
            <a:pPr>
              <a:defRPr/>
            </a:pPr>
            <a:fld id="{1BA70A17-6AED-4516-86AF-FE24C84B1035}" type="slidenum">
              <a:rPr lang="uk-UA" altLang="ru-RU" sz="2800" b="1" smtClean="0"/>
              <a:pPr>
                <a:defRPr/>
              </a:pPr>
              <a:t>16</a:t>
            </a:fld>
            <a:endParaRPr lang="uk-UA" alt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9233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tx2"/>
                </a:solidFill>
              </a:rPr>
              <a:t>ВСТУП НА ОСНОВ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І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ПОВНОЇ ЗАГАЛЬНОЇ СЕРЕДНЬОЇ ОСВІТИ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(на базі школи)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532" y="1628800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</a:t>
            </a:r>
            <a:r>
              <a:rPr lang="ru-RU" sz="4000" b="1" dirty="0" err="1" smtClean="0">
                <a:solidFill>
                  <a:srgbClr val="FF0000"/>
                </a:solidFill>
              </a:rPr>
              <a:t>березні-квітні</a:t>
            </a:r>
            <a:r>
              <a:rPr lang="ru-RU" sz="4000" b="1" dirty="0" smtClean="0">
                <a:solidFill>
                  <a:srgbClr val="FF0000"/>
                </a:solidFill>
              </a:rPr>
              <a:t> 2019 року</a:t>
            </a:r>
          </a:p>
          <a:p>
            <a:pPr algn="ctr"/>
            <a:r>
              <a:rPr lang="ru-RU" sz="4000" dirty="0" err="1" smtClean="0"/>
              <a:t>академія</a:t>
            </a:r>
            <a:r>
              <a:rPr lang="ru-RU" sz="4000" dirty="0" smtClean="0"/>
              <a:t> </a:t>
            </a:r>
            <a:r>
              <a:rPr lang="ru-RU" sz="4000" dirty="0" err="1" smtClean="0"/>
              <a:t>проведе</a:t>
            </a:r>
            <a:r>
              <a:rPr lang="ru-RU" sz="4000" dirty="0" smtClean="0"/>
              <a:t> </a:t>
            </a:r>
            <a:r>
              <a:rPr lang="ru-RU" sz="4000" b="1" dirty="0" err="1" smtClean="0"/>
              <a:t>Всеукраїнські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олімпіади</a:t>
            </a:r>
            <a:r>
              <a:rPr lang="ru-RU" sz="4000" dirty="0" smtClean="0"/>
              <a:t> </a:t>
            </a:r>
            <a:r>
              <a:rPr lang="ru-RU" sz="4000" dirty="0" err="1" smtClean="0"/>
              <a:t>з</a:t>
            </a:r>
            <a:r>
              <a:rPr lang="ru-RU" sz="4000" dirty="0" smtClean="0"/>
              <a:t> </a:t>
            </a:r>
            <a:r>
              <a:rPr lang="ru-RU" sz="4000" dirty="0" err="1" smtClean="0"/>
              <a:t>предметів</a:t>
            </a:r>
            <a:r>
              <a:rPr lang="ru-RU" sz="4000" dirty="0" smtClean="0"/>
              <a:t> ЗНО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" name="AutoShape 2" descr="Картинки по запросу сертифікат з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Картинки по запросу сертифікат з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3528" y="3789040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/>
              <a:t>Переможці</a:t>
            </a:r>
            <a:r>
              <a:rPr lang="ru-RU" sz="4000" dirty="0" smtClean="0"/>
              <a:t> 2-го туру </a:t>
            </a:r>
            <a:r>
              <a:rPr lang="ru-RU" sz="4000" dirty="0" err="1" smtClean="0"/>
              <a:t>отримають</a:t>
            </a:r>
            <a:endParaRPr lang="ru-RU" sz="4000" dirty="0" smtClean="0"/>
          </a:p>
          <a:p>
            <a:pPr algn="ctr"/>
            <a:r>
              <a:rPr lang="ru-RU" sz="4000" dirty="0" smtClean="0"/>
              <a:t>для </a:t>
            </a:r>
            <a:r>
              <a:rPr lang="ru-RU" sz="4000" dirty="0" err="1" smtClean="0"/>
              <a:t>участі</a:t>
            </a:r>
            <a:r>
              <a:rPr lang="ru-RU" sz="4000" dirty="0" smtClean="0"/>
              <a:t> в конкурсному </a:t>
            </a:r>
            <a:r>
              <a:rPr lang="ru-RU" sz="4000" dirty="0" err="1" smtClean="0"/>
              <a:t>відборі</a:t>
            </a:r>
            <a:endParaRPr lang="ru-RU" sz="4000" dirty="0" smtClean="0"/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до 20 </a:t>
            </a:r>
            <a:r>
              <a:rPr lang="ru-RU" sz="4000" b="1" dirty="0" err="1" smtClean="0">
                <a:solidFill>
                  <a:srgbClr val="FF0000"/>
                </a:solidFill>
              </a:rPr>
              <a:t>додаткових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балів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dirty="0" smtClean="0"/>
              <a:t>до </a:t>
            </a:r>
            <a:r>
              <a:rPr lang="ru-RU" sz="4000" dirty="0" err="1" smtClean="0"/>
              <a:t>відповідного</a:t>
            </a:r>
            <a:r>
              <a:rPr lang="ru-RU" sz="4000" dirty="0" smtClean="0"/>
              <a:t> </a:t>
            </a:r>
            <a:r>
              <a:rPr lang="ru-RU" sz="4000" dirty="0" err="1" smtClean="0"/>
              <a:t>сертифікату</a:t>
            </a:r>
            <a:r>
              <a:rPr lang="ru-RU" sz="4000" dirty="0" smtClean="0"/>
              <a:t> ЗНО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6713"/>
          </a:xfrm>
        </p:spPr>
        <p:txBody>
          <a:bodyPr/>
          <a:lstStyle/>
          <a:p>
            <a:pPr>
              <a:defRPr/>
            </a:pPr>
            <a:fld id="{1BA70A17-6AED-4516-86AF-FE24C84B1035}" type="slidenum">
              <a:rPr lang="uk-UA" altLang="ru-RU" sz="2800" b="1" smtClean="0"/>
              <a:pPr>
                <a:defRPr/>
              </a:pPr>
              <a:t>17</a:t>
            </a:fld>
            <a:endParaRPr lang="uk-UA" alt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9233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tx2"/>
                </a:solidFill>
              </a:rPr>
              <a:t>ВСТУП НА ОСНОВ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І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ПОВНОЇ ЗАГАЛЬНОЇ СЕРЕДНЬОЇ ОСВІТИ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(на базі школи)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843077"/>
            <a:ext cx="87849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dirty="0" smtClean="0"/>
              <a:t>До </a:t>
            </a:r>
            <a:r>
              <a:rPr lang="ru-RU" sz="4200" b="1" dirty="0" smtClean="0">
                <a:solidFill>
                  <a:srgbClr val="FF0000"/>
                </a:solidFill>
              </a:rPr>
              <a:t>10 </a:t>
            </a:r>
            <a:r>
              <a:rPr lang="ru-RU" sz="4200" b="1" dirty="0" err="1" smtClean="0">
                <a:solidFill>
                  <a:srgbClr val="FF0000"/>
                </a:solidFill>
              </a:rPr>
              <a:t>додаткових</a:t>
            </a:r>
            <a:r>
              <a:rPr lang="ru-RU" sz="4200" b="1" dirty="0" smtClean="0">
                <a:solidFill>
                  <a:srgbClr val="FF0000"/>
                </a:solidFill>
              </a:rPr>
              <a:t> </a:t>
            </a:r>
            <a:r>
              <a:rPr lang="ru-RU" sz="4200" b="1" dirty="0" err="1" smtClean="0">
                <a:solidFill>
                  <a:srgbClr val="FF0000"/>
                </a:solidFill>
              </a:rPr>
              <a:t>балів</a:t>
            </a:r>
            <a:endParaRPr lang="ru-RU" sz="4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200" dirty="0" smtClean="0"/>
              <a:t>для </a:t>
            </a:r>
            <a:r>
              <a:rPr lang="ru-RU" sz="4200" dirty="0" err="1" smtClean="0"/>
              <a:t>участі</a:t>
            </a:r>
            <a:r>
              <a:rPr lang="ru-RU" sz="4200" dirty="0" smtClean="0"/>
              <a:t> в конкурсному </a:t>
            </a:r>
            <a:r>
              <a:rPr lang="ru-RU" sz="4200" dirty="0" err="1" smtClean="0"/>
              <a:t>відборі</a:t>
            </a:r>
            <a:endParaRPr lang="ru-RU" sz="4200" dirty="0" smtClean="0"/>
          </a:p>
          <a:p>
            <a:pPr algn="ctr"/>
            <a:r>
              <a:rPr lang="ru-RU" sz="4200" dirty="0" err="1" smtClean="0"/>
              <a:t>отримають</a:t>
            </a:r>
            <a:r>
              <a:rPr lang="ru-RU" sz="4200" dirty="0" smtClean="0"/>
              <a:t> </a:t>
            </a:r>
            <a:r>
              <a:rPr lang="ru-RU" sz="4200" dirty="0" err="1" smtClean="0"/>
              <a:t>абітурієнти</a:t>
            </a:r>
            <a:r>
              <a:rPr lang="ru-RU" sz="4200" dirty="0" smtClean="0"/>
              <a:t>,</a:t>
            </a:r>
          </a:p>
          <a:p>
            <a:pPr algn="ctr"/>
            <a:r>
              <a:rPr lang="ru-RU" sz="4200" dirty="0" err="1" smtClean="0"/>
              <a:t>які</a:t>
            </a:r>
            <a:r>
              <a:rPr lang="ru-RU" sz="4200" dirty="0" smtClean="0"/>
              <a:t> </a:t>
            </a:r>
            <a:r>
              <a:rPr lang="ru-RU" sz="4200" dirty="0" err="1" smtClean="0"/>
              <a:t>навчаються</a:t>
            </a:r>
            <a:r>
              <a:rPr lang="ru-RU" sz="4200" dirty="0" smtClean="0"/>
              <a:t> на</a:t>
            </a:r>
          </a:p>
          <a:p>
            <a:pPr algn="ctr"/>
            <a:r>
              <a:rPr lang="ru-RU" sz="4400" b="1" dirty="0" err="1" smtClean="0"/>
              <a:t>підготовчих</a:t>
            </a:r>
            <a:r>
              <a:rPr lang="ru-RU" sz="4400" b="1" dirty="0" smtClean="0"/>
              <a:t> курсах </a:t>
            </a:r>
            <a:r>
              <a:rPr lang="ru-RU" sz="4400" b="1" dirty="0" err="1" smtClean="0"/>
              <a:t>академії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" name="AutoShape 2" descr="Картинки по запросу сертифікат з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Картинки по запросу сертифікат з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" descr="C:\Documents and Settings\Administrator\Desktop\ДОКЛАД РЕКТОРА 2018\new_logo_ODABA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4188"/>
            <a:ext cx="12938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6713"/>
          </a:xfrm>
        </p:spPr>
        <p:txBody>
          <a:bodyPr/>
          <a:lstStyle/>
          <a:p>
            <a:pPr>
              <a:defRPr/>
            </a:pPr>
            <a:fld id="{1BA70A17-6AED-4516-86AF-FE24C84B1035}" type="slidenum">
              <a:rPr lang="uk-UA" altLang="ru-RU" sz="2800" b="1" smtClean="0"/>
              <a:pPr>
                <a:defRPr/>
              </a:pPr>
              <a:t>18</a:t>
            </a:fld>
            <a:endParaRPr lang="uk-UA" alt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9233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tx2"/>
                </a:solidFill>
              </a:rPr>
              <a:t>ВСТУП НА ОСНОВ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І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ПОВНОЇ ЗАГАЛЬНОЇ СЕРЕДНЬОЇ ОСВІТИ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(на базі школи)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pic>
        <p:nvPicPr>
          <p:cNvPr id="3078" name="Picture 1" descr="C:\Documents and Settings\Administrator\Desktop\ДОКЛАД РЕКТОРА 2018\new_logo_ODABA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4188"/>
            <a:ext cx="12938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916832"/>
            <a:ext cx="849694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err="1" smtClean="0"/>
              <a:t>Прийом</a:t>
            </a:r>
            <a:r>
              <a:rPr lang="ru-RU" sz="4400" dirty="0" smtClean="0"/>
              <a:t> </a:t>
            </a:r>
            <a:r>
              <a:rPr lang="ru-RU" sz="4400" dirty="0" err="1" smtClean="0"/>
              <a:t>заяв</a:t>
            </a:r>
            <a:r>
              <a:rPr lang="ru-RU" sz="4400" dirty="0" smtClean="0"/>
              <a:t> та </a:t>
            </a:r>
            <a:r>
              <a:rPr lang="ru-RU" sz="4400" dirty="0" err="1" smtClean="0"/>
              <a:t>документів</a:t>
            </a:r>
            <a:endParaRPr lang="ru-RU" sz="4400" dirty="0" smtClean="0"/>
          </a:p>
          <a:p>
            <a:pPr algn="ctr"/>
            <a:r>
              <a:rPr lang="uk-UA" sz="4400" dirty="0" smtClean="0"/>
              <a:t>на </a:t>
            </a:r>
            <a:r>
              <a:rPr lang="uk-UA" sz="4400" b="1" dirty="0" smtClean="0"/>
              <a:t>ДЕННУ</a:t>
            </a:r>
            <a:r>
              <a:rPr lang="uk-UA" sz="4400" dirty="0" smtClean="0"/>
              <a:t> та </a:t>
            </a:r>
            <a:r>
              <a:rPr lang="uk-UA" sz="4400" b="1" dirty="0" smtClean="0"/>
              <a:t>ЗАОЧНУ</a:t>
            </a:r>
            <a:r>
              <a:rPr lang="uk-UA" sz="4400" dirty="0" smtClean="0"/>
              <a:t> форми навчання </a:t>
            </a:r>
            <a:r>
              <a:rPr lang="ru-RU" sz="4400" b="1" dirty="0" err="1" smtClean="0"/>
              <a:t>розпочинається</a:t>
            </a:r>
            <a:endParaRPr lang="ru-RU" sz="4400" b="1" dirty="0" smtClean="0"/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10 </a:t>
            </a:r>
            <a:r>
              <a:rPr lang="ru-RU" sz="6600" b="1" dirty="0" err="1" smtClean="0">
                <a:solidFill>
                  <a:srgbClr val="FF0000"/>
                </a:solidFill>
              </a:rPr>
              <a:t>липня</a:t>
            </a:r>
            <a:r>
              <a:rPr lang="ru-RU" sz="6600" b="1" dirty="0" smtClean="0">
                <a:solidFill>
                  <a:srgbClr val="FF0000"/>
                </a:solidFill>
              </a:rPr>
              <a:t> </a:t>
            </a:r>
            <a:r>
              <a:rPr lang="ru-RU" sz="5400" dirty="0" smtClean="0"/>
              <a:t>2019 року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6713"/>
          </a:xfrm>
        </p:spPr>
        <p:txBody>
          <a:bodyPr/>
          <a:lstStyle/>
          <a:p>
            <a:pPr>
              <a:defRPr/>
            </a:pPr>
            <a:fld id="{1BA70A17-6AED-4516-86AF-FE24C84B1035}" type="slidenum">
              <a:rPr lang="uk-UA" altLang="ru-RU" sz="2800" b="1" smtClean="0"/>
              <a:pPr>
                <a:defRPr/>
              </a:pPr>
              <a:t>19</a:t>
            </a:fld>
            <a:endParaRPr lang="uk-UA" alt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6713"/>
          </a:xfrm>
        </p:spPr>
        <p:txBody>
          <a:bodyPr/>
          <a:lstStyle/>
          <a:p>
            <a:pPr>
              <a:defRPr/>
            </a:pPr>
            <a:fld id="{1BA70A17-6AED-4516-86AF-FE24C84B1035}" type="slidenum">
              <a:rPr lang="uk-UA" altLang="ru-RU" sz="2800" b="1" smtClean="0"/>
              <a:pPr>
                <a:defRPr/>
              </a:pPr>
              <a:t>2</a:t>
            </a:fld>
            <a:endParaRPr lang="uk-UA" alt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5556" y="908720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Кожний заклад вищої освіти затверджує </a:t>
            </a:r>
            <a:r>
              <a:rPr lang="uk-UA" sz="3600" b="1" dirty="0" smtClean="0"/>
              <a:t>Правила прийому </a:t>
            </a:r>
            <a:r>
              <a:rPr lang="uk-UA" sz="3600" dirty="0" smtClean="0"/>
              <a:t>до закладу на основі </a:t>
            </a:r>
            <a:r>
              <a:rPr lang="uk-UA" sz="3600" b="1" dirty="0" smtClean="0"/>
              <a:t>Умов прийому </a:t>
            </a:r>
            <a:r>
              <a:rPr lang="uk-UA" sz="3600" dirty="0" smtClean="0"/>
              <a:t>Міністерства освіти і науки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3395895"/>
            <a:ext cx="799288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Правила прийому до академії</a:t>
            </a:r>
          </a:p>
          <a:p>
            <a:pPr algn="ctr"/>
            <a:r>
              <a:rPr lang="uk-UA" sz="3600" b="1" dirty="0" smtClean="0"/>
              <a:t>будуть затверджені</a:t>
            </a:r>
          </a:p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до 20 грудня 2018 року</a:t>
            </a:r>
          </a:p>
          <a:p>
            <a:pPr algn="ctr"/>
            <a:r>
              <a:rPr lang="uk-UA" sz="3600" dirty="0" smtClean="0"/>
              <a:t>та розміщені на офіційному сайті академії</a:t>
            </a:r>
            <a:endParaRPr lang="ru-RU" sz="3600" dirty="0"/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0" y="251937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ПРАВИЛА ПРИЙОМУ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pic>
        <p:nvPicPr>
          <p:cNvPr id="8" name="Picture 1" descr="C:\Documents and Settings\Administrator\Desktop\ДОКЛАД РЕКТОРА 2018\new_logo_ODABA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4188"/>
            <a:ext cx="12938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9233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tx2"/>
                </a:solidFill>
              </a:rPr>
              <a:t>ВСТУП НА ОСНОВ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І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ПОВНОЇ ЗАГАЛЬНОЇ СЕРЕДНЬОЇ ОСВІТИ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(на базі школи)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pic>
        <p:nvPicPr>
          <p:cNvPr id="3078" name="Picture 1" descr="C:\Documents and Settings\Administrator\Desktop\ДОКЛАД РЕКТОРА 2018\new_logo_ODABA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4188"/>
            <a:ext cx="12938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1772816"/>
            <a:ext cx="8496944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Прийом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документів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закінчується</a:t>
            </a:r>
            <a:r>
              <a:rPr lang="ru-RU" sz="3200" b="1" dirty="0" smtClean="0"/>
              <a:t>:</a:t>
            </a:r>
          </a:p>
          <a:p>
            <a:pPr algn="ctr"/>
            <a:endParaRPr lang="ru-RU" sz="15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 18:00 </a:t>
            </a:r>
            <a:r>
              <a:rPr lang="ru-RU" sz="3200" b="1" dirty="0" err="1" smtClean="0">
                <a:solidFill>
                  <a:srgbClr val="FF0000"/>
                </a:solidFill>
              </a:rPr>
              <a:t>годині</a:t>
            </a:r>
            <a:r>
              <a:rPr lang="ru-RU" sz="3200" b="1" dirty="0" smtClean="0">
                <a:solidFill>
                  <a:srgbClr val="FF0000"/>
                </a:solidFill>
              </a:rPr>
              <a:t> 22 </a:t>
            </a:r>
            <a:r>
              <a:rPr lang="ru-RU" sz="3200" b="1" dirty="0" err="1" smtClean="0">
                <a:solidFill>
                  <a:srgbClr val="FF0000"/>
                </a:solidFill>
              </a:rPr>
              <a:t>липня</a:t>
            </a:r>
            <a:r>
              <a:rPr lang="ru-RU" sz="3200" b="1" dirty="0" smtClean="0">
                <a:solidFill>
                  <a:srgbClr val="FF0000"/>
                </a:solidFill>
              </a:rPr>
              <a:t> 2019 року</a:t>
            </a:r>
          </a:p>
          <a:p>
            <a:pPr algn="ctr"/>
            <a:r>
              <a:rPr lang="ru-RU" sz="3200" dirty="0" smtClean="0"/>
              <a:t>для </a:t>
            </a:r>
            <a:r>
              <a:rPr lang="ru-RU" sz="3200" dirty="0" err="1" smtClean="0"/>
              <a:t>осіб</a:t>
            </a:r>
            <a:r>
              <a:rPr lang="ru-RU" sz="3200" dirty="0" smtClean="0"/>
              <a:t>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</a:t>
            </a:r>
            <a:r>
              <a:rPr lang="ru-RU" sz="3200" dirty="0" err="1" smtClean="0"/>
              <a:t>вступають</a:t>
            </a:r>
            <a:endParaRPr lang="ru-RU" sz="3200" dirty="0" smtClean="0"/>
          </a:p>
          <a:p>
            <a:pPr algn="ctr"/>
            <a:r>
              <a:rPr lang="uk-UA" sz="3200" dirty="0" smtClean="0"/>
              <a:t>на загальних умовах </a:t>
            </a:r>
            <a:r>
              <a:rPr lang="ru-RU" sz="3200" dirty="0" smtClean="0"/>
              <a:t>за результатами ЗНО</a:t>
            </a:r>
            <a:endParaRPr lang="ru-RU" sz="4000" dirty="0" smtClean="0"/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 18:00 </a:t>
            </a:r>
            <a:r>
              <a:rPr lang="ru-RU" sz="3200" b="1" dirty="0" err="1" smtClean="0">
                <a:solidFill>
                  <a:srgbClr val="FF0000"/>
                </a:solidFill>
              </a:rPr>
              <a:t>годині</a:t>
            </a:r>
            <a:r>
              <a:rPr lang="ru-RU" sz="3200" b="1" dirty="0" smtClean="0">
                <a:solidFill>
                  <a:srgbClr val="FF0000"/>
                </a:solidFill>
              </a:rPr>
              <a:t> 16 </a:t>
            </a:r>
            <a:r>
              <a:rPr lang="ru-RU" sz="3200" b="1" dirty="0" err="1" smtClean="0">
                <a:solidFill>
                  <a:srgbClr val="FF0000"/>
                </a:solidFill>
              </a:rPr>
              <a:t>липня</a:t>
            </a:r>
            <a:r>
              <a:rPr lang="ru-RU" sz="3200" b="1" dirty="0" smtClean="0">
                <a:solidFill>
                  <a:srgbClr val="FF0000"/>
                </a:solidFill>
              </a:rPr>
              <a:t> 2019 року</a:t>
            </a:r>
          </a:p>
          <a:p>
            <a:pPr algn="ctr"/>
            <a:r>
              <a:rPr lang="ru-RU" sz="3200" dirty="0" smtClean="0"/>
              <a:t>для </a:t>
            </a:r>
            <a:r>
              <a:rPr lang="ru-RU" sz="3200" dirty="0" err="1" smtClean="0"/>
              <a:t>творчих</a:t>
            </a:r>
            <a:r>
              <a:rPr lang="ru-RU" sz="3200" dirty="0" smtClean="0"/>
              <a:t> </a:t>
            </a:r>
            <a:r>
              <a:rPr lang="ru-RU" sz="3200" dirty="0" err="1" smtClean="0"/>
              <a:t>спеціальностей</a:t>
            </a:r>
            <a:endParaRPr lang="ru-RU" sz="3200" dirty="0" smtClean="0"/>
          </a:p>
          <a:p>
            <a:pPr algn="ctr"/>
            <a:r>
              <a:rPr lang="ru-RU" sz="3200" dirty="0" smtClean="0"/>
              <a:t>та </a:t>
            </a:r>
            <a:r>
              <a:rPr lang="ru-RU" sz="3200" dirty="0" err="1" smtClean="0"/>
              <a:t>осіб</a:t>
            </a:r>
            <a:r>
              <a:rPr lang="ru-RU" sz="3200" dirty="0" smtClean="0"/>
              <a:t> </a:t>
            </a:r>
            <a:r>
              <a:rPr lang="ru-RU" sz="3200" dirty="0" err="1" smtClean="0"/>
              <a:t>льготної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категорії</a:t>
            </a:r>
            <a:r>
              <a:rPr lang="ru-RU" sz="3200" dirty="0" smtClean="0"/>
              <a:t>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</a:t>
            </a:r>
            <a:r>
              <a:rPr lang="ru-RU" sz="3200" dirty="0" err="1" smtClean="0"/>
              <a:t>вступають</a:t>
            </a:r>
            <a:r>
              <a:rPr lang="ru-RU" sz="3200" dirty="0" smtClean="0"/>
              <a:t> за </a:t>
            </a:r>
            <a:r>
              <a:rPr lang="ru-RU" sz="3200" dirty="0" err="1" smtClean="0"/>
              <a:t>співбесідою</a:t>
            </a:r>
            <a:r>
              <a:rPr lang="ru-RU" sz="3200" dirty="0" smtClean="0"/>
              <a:t>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</a:t>
            </a:r>
            <a:r>
              <a:rPr lang="ru-RU" sz="3200" dirty="0" err="1" smtClean="0"/>
              <a:t>вступними</a:t>
            </a:r>
            <a:r>
              <a:rPr lang="ru-RU" sz="3200" dirty="0" smtClean="0"/>
              <a:t> </a:t>
            </a:r>
            <a:r>
              <a:rPr lang="ru-RU" sz="3200" dirty="0" err="1" smtClean="0"/>
              <a:t>іспитами</a:t>
            </a:r>
            <a:endParaRPr lang="ru-RU" sz="3200" dirty="0" smtClean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6713"/>
          </a:xfrm>
        </p:spPr>
        <p:txBody>
          <a:bodyPr/>
          <a:lstStyle/>
          <a:p>
            <a:pPr>
              <a:defRPr/>
            </a:pPr>
            <a:fld id="{1BA70A17-6AED-4516-86AF-FE24C84B1035}" type="slidenum">
              <a:rPr lang="uk-UA" altLang="ru-RU" sz="2800" b="1" smtClean="0"/>
              <a:pPr>
                <a:defRPr/>
              </a:pPr>
              <a:t>20</a:t>
            </a:fld>
            <a:endParaRPr lang="uk-UA" alt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9233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tx2"/>
                </a:solidFill>
              </a:rPr>
              <a:t>ВСТУП НА ОСНОВ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І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ПОВНОЇ ЗАГАЛЬНОЇ СЕРЕДНЬОЇ ОСВІТИ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(на базі школи)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pic>
        <p:nvPicPr>
          <p:cNvPr id="3078" name="Picture 1" descr="C:\Documents and Settings\Administrator\Desktop\ДОКЛАД РЕКТОРА 2018\new_logo_ODABA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4188"/>
            <a:ext cx="12938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701383"/>
            <a:ext cx="849694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/>
              <a:t>Творчі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конкурси</a:t>
            </a:r>
            <a:endParaRPr lang="ru-RU" sz="3600" b="1" dirty="0" smtClean="0"/>
          </a:p>
          <a:p>
            <a:pPr algn="ctr"/>
            <a:r>
              <a:rPr lang="ru-RU" sz="3600" dirty="0" smtClean="0"/>
              <a:t>на </a:t>
            </a:r>
            <a:r>
              <a:rPr lang="ru-RU" sz="3600" b="1" dirty="0" err="1" smtClean="0"/>
              <a:t>бюжджетні</a:t>
            </a:r>
            <a:r>
              <a:rPr lang="ru-RU" sz="3600" dirty="0" smtClean="0"/>
              <a:t> </a:t>
            </a:r>
            <a:r>
              <a:rPr lang="ru-RU" sz="3600" dirty="0" err="1" smtClean="0"/>
              <a:t>місця</a:t>
            </a:r>
            <a:endParaRPr lang="ru-RU" sz="3600" b="1" dirty="0" smtClean="0"/>
          </a:p>
          <a:p>
            <a:pPr algn="ctr"/>
            <a:r>
              <a:rPr lang="ru-RU" sz="3600" dirty="0" err="1" smtClean="0"/>
              <a:t>проводяться</a:t>
            </a:r>
            <a:r>
              <a:rPr lang="ru-RU" sz="3600" dirty="0" smtClean="0"/>
              <a:t> у </a:t>
            </a:r>
            <a:r>
              <a:rPr lang="ru-RU" sz="3600" dirty="0" err="1" smtClean="0"/>
              <a:t>декілька</a:t>
            </a:r>
            <a:r>
              <a:rPr lang="ru-RU" sz="3600" dirty="0" smtClean="0"/>
              <a:t> </a:t>
            </a:r>
            <a:r>
              <a:rPr lang="ru-RU" sz="3600" dirty="0" err="1" smtClean="0"/>
              <a:t>сесій</a:t>
            </a:r>
            <a:endParaRPr lang="ru-RU" sz="3600" dirty="0" smtClean="0"/>
          </a:p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з</a:t>
            </a:r>
            <a:r>
              <a:rPr lang="ru-RU" sz="4000" b="1" dirty="0" smtClean="0">
                <a:solidFill>
                  <a:srgbClr val="FF0000"/>
                </a:solidFill>
              </a:rPr>
              <a:t> 01 по 10 </a:t>
            </a:r>
            <a:r>
              <a:rPr lang="ru-RU" sz="4000" b="1" dirty="0" err="1" smtClean="0">
                <a:solidFill>
                  <a:srgbClr val="FF0000"/>
                </a:solidFill>
              </a:rPr>
              <a:t>липня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включно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/>
              <a:t>за </a:t>
            </a:r>
            <a:r>
              <a:rPr lang="ru-RU" sz="3600" dirty="0" err="1" smtClean="0"/>
              <a:t>графіком</a:t>
            </a:r>
            <a:r>
              <a:rPr lang="ru-RU" sz="3600" dirty="0" smtClean="0"/>
              <a:t>, </a:t>
            </a:r>
            <a:r>
              <a:rPr lang="ru-RU" sz="3600" dirty="0" err="1" smtClean="0"/>
              <a:t>що</a:t>
            </a:r>
            <a:r>
              <a:rPr lang="ru-RU" sz="3600" dirty="0" smtClean="0"/>
              <a:t> буде </a:t>
            </a:r>
            <a:r>
              <a:rPr lang="ru-RU" sz="3600" dirty="0" err="1" smtClean="0"/>
              <a:t>поданий</a:t>
            </a:r>
            <a:r>
              <a:rPr lang="ru-RU" sz="3600" dirty="0" smtClean="0"/>
              <a:t> </a:t>
            </a:r>
            <a:r>
              <a:rPr lang="ru-RU" sz="3600" dirty="0" err="1" smtClean="0"/>
              <a:t>академією</a:t>
            </a:r>
            <a:r>
              <a:rPr lang="ru-RU" sz="3600" dirty="0" smtClean="0"/>
              <a:t> на </a:t>
            </a:r>
            <a:r>
              <a:rPr lang="ru-RU" sz="3600" dirty="0" err="1" smtClean="0"/>
              <a:t>затвердження</a:t>
            </a:r>
            <a:r>
              <a:rPr lang="ru-RU" sz="3600" dirty="0" smtClean="0"/>
              <a:t> до </a:t>
            </a:r>
            <a:r>
              <a:rPr lang="ru-RU" sz="3600" dirty="0" err="1" smtClean="0"/>
              <a:t>Міністерства</a:t>
            </a:r>
            <a:r>
              <a:rPr lang="ru-RU" sz="3600" dirty="0" smtClean="0"/>
              <a:t> </a:t>
            </a:r>
            <a:r>
              <a:rPr lang="ru-RU" sz="3600" dirty="0" err="1" smtClean="0"/>
              <a:t>освіти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науки</a:t>
            </a:r>
          </a:p>
          <a:p>
            <a:pPr algn="ctr"/>
            <a:r>
              <a:rPr lang="ru-RU" sz="3600" dirty="0" smtClean="0"/>
              <a:t>до 15 лютого 2019 року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6713"/>
          </a:xfrm>
        </p:spPr>
        <p:txBody>
          <a:bodyPr/>
          <a:lstStyle/>
          <a:p>
            <a:pPr>
              <a:defRPr/>
            </a:pPr>
            <a:fld id="{1BA70A17-6AED-4516-86AF-FE24C84B1035}" type="slidenum">
              <a:rPr lang="uk-UA" altLang="ru-RU" sz="2800" b="1" smtClean="0"/>
              <a:pPr>
                <a:defRPr/>
              </a:pPr>
              <a:t>21</a:t>
            </a:fld>
            <a:endParaRPr lang="uk-UA" alt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9233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tx2"/>
                </a:solidFill>
              </a:rPr>
              <a:t>ВСТУП НА ОСНОВ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І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ПОВНОЇ ЗАГАЛЬНОЇ СЕРЕДНЬОЇ ОСВІТИ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(на базі школи)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pic>
        <p:nvPicPr>
          <p:cNvPr id="3078" name="Picture 1" descr="C:\Documents and Settings\Administrator\Desktop\ДОКЛАД РЕКТОРА 2018\new_logo_ODABA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4188"/>
            <a:ext cx="12938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2437725"/>
            <a:ext cx="849694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Додаткові сесії творчих конкурсів</a:t>
            </a:r>
            <a:endParaRPr lang="ru-RU" sz="3600" b="1" dirty="0" smtClean="0"/>
          </a:p>
          <a:p>
            <a:pPr algn="ctr"/>
            <a:r>
              <a:rPr lang="ru-RU" sz="3600" dirty="0" err="1" smtClean="0"/>
              <a:t>будуть</a:t>
            </a:r>
            <a:r>
              <a:rPr lang="ru-RU" sz="3600" dirty="0" smtClean="0"/>
              <a:t> </a:t>
            </a:r>
            <a:r>
              <a:rPr lang="ru-RU" sz="3600" dirty="0" err="1" smtClean="0"/>
              <a:t>проведені</a:t>
            </a:r>
            <a:endParaRPr lang="ru-RU" sz="3600" dirty="0" smtClean="0"/>
          </a:p>
          <a:p>
            <a:pPr algn="ctr"/>
            <a:r>
              <a:rPr lang="ru-RU" sz="4400" b="1" dirty="0" err="1" smtClean="0">
                <a:solidFill>
                  <a:srgbClr val="FF0000"/>
                </a:solidFill>
              </a:rPr>
              <a:t>з</a:t>
            </a:r>
            <a:r>
              <a:rPr lang="ru-RU" sz="4400" b="1" dirty="0" smtClean="0">
                <a:solidFill>
                  <a:srgbClr val="FF0000"/>
                </a:solidFill>
              </a:rPr>
              <a:t> 11 по 22 </a:t>
            </a:r>
            <a:r>
              <a:rPr lang="ru-RU" sz="4400" b="1" dirty="0" err="1" smtClean="0">
                <a:solidFill>
                  <a:srgbClr val="FF0000"/>
                </a:solidFill>
              </a:rPr>
              <a:t>липня</a:t>
            </a:r>
            <a:r>
              <a:rPr lang="ru-RU" sz="4400" b="1" dirty="0" smtClean="0">
                <a:solidFill>
                  <a:srgbClr val="FF0000"/>
                </a:solidFill>
              </a:rPr>
              <a:t> 2019 року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err="1" smtClean="0"/>
              <a:t>але</a:t>
            </a:r>
            <a:r>
              <a:rPr lang="ru-RU" sz="3600" dirty="0" smtClean="0"/>
              <a:t> </a:t>
            </a:r>
            <a:r>
              <a:rPr lang="ru-RU" sz="3600" dirty="0" err="1" smtClean="0"/>
              <a:t>тільки</a:t>
            </a:r>
            <a:r>
              <a:rPr lang="ru-RU" sz="3600" dirty="0" smtClean="0"/>
              <a:t> на </a:t>
            </a:r>
            <a:r>
              <a:rPr lang="ru-RU" sz="3600" b="1" dirty="0" err="1" smtClean="0"/>
              <a:t>контрактні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місця</a:t>
            </a:r>
            <a:endParaRPr lang="ru-RU" sz="3600" b="1" dirty="0" smtClean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6713"/>
          </a:xfrm>
        </p:spPr>
        <p:txBody>
          <a:bodyPr/>
          <a:lstStyle/>
          <a:p>
            <a:pPr>
              <a:defRPr/>
            </a:pPr>
            <a:fld id="{1BA70A17-6AED-4516-86AF-FE24C84B1035}" type="slidenum">
              <a:rPr lang="uk-UA" altLang="ru-RU" sz="2800" b="1" smtClean="0"/>
              <a:pPr>
                <a:defRPr/>
              </a:pPr>
              <a:t>22</a:t>
            </a:fld>
            <a:endParaRPr lang="uk-UA" alt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9233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tx2"/>
                </a:solidFill>
              </a:rPr>
              <a:t>ВСТУП НА ОСНОВ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І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ПОВНОЇ ЗАГАЛЬНОЇ СЕРЕДНЬОЇ ОСВІТИ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(на базі школи)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pic>
        <p:nvPicPr>
          <p:cNvPr id="3078" name="Picture 1" descr="C:\Documents and Settings\Administrator\Desktop\ДОКЛАД РЕКТОРА 2018\new_logo_ODABA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4188"/>
            <a:ext cx="12938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916832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У </a:t>
            </a:r>
            <a:r>
              <a:rPr lang="ru-RU" sz="3600" b="1" dirty="0" err="1" smtClean="0"/>
              <a:t>творчих</a:t>
            </a:r>
            <a:r>
              <a:rPr lang="ru-RU" sz="3600" b="1" dirty="0" smtClean="0"/>
              <a:t> конкурсах </a:t>
            </a:r>
            <a:r>
              <a:rPr lang="ru-RU" sz="3600" dirty="0" err="1" smtClean="0"/>
              <a:t>мають</a:t>
            </a:r>
            <a:r>
              <a:rPr lang="ru-RU" sz="3600" dirty="0" smtClean="0"/>
              <a:t> право </a:t>
            </a:r>
            <a:r>
              <a:rPr lang="ru-RU" sz="3600" dirty="0" err="1" smtClean="0"/>
              <a:t>брати</a:t>
            </a:r>
            <a:r>
              <a:rPr lang="ru-RU" sz="3600" dirty="0" smtClean="0"/>
              <a:t> участь особи, </a:t>
            </a:r>
            <a:r>
              <a:rPr lang="ru-RU" sz="3600" dirty="0" err="1" smtClean="0"/>
              <a:t>які</a:t>
            </a:r>
            <a:r>
              <a:rPr lang="ru-RU" sz="3600" dirty="0" smtClean="0"/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здобули</a:t>
            </a:r>
            <a:endParaRPr lang="ru-RU" sz="3600" dirty="0" smtClean="0"/>
          </a:p>
          <a:p>
            <a:pPr algn="ctr"/>
            <a:r>
              <a:rPr lang="ru-RU" sz="3600" dirty="0" err="1" smtClean="0"/>
              <a:t>повну</a:t>
            </a:r>
            <a:r>
              <a:rPr lang="ru-RU" sz="3600" dirty="0" smtClean="0"/>
              <a:t> </a:t>
            </a:r>
            <a:r>
              <a:rPr lang="ru-RU" sz="3600" dirty="0" err="1" smtClean="0"/>
              <a:t>загальну</a:t>
            </a:r>
            <a:r>
              <a:rPr lang="ru-RU" sz="3600" dirty="0" smtClean="0"/>
              <a:t> </a:t>
            </a:r>
            <a:r>
              <a:rPr lang="ru-RU" sz="3600" dirty="0" err="1" smtClean="0"/>
              <a:t>середню</a:t>
            </a:r>
            <a:r>
              <a:rPr lang="ru-RU" sz="3600" dirty="0" smtClean="0"/>
              <a:t> </a:t>
            </a:r>
            <a:r>
              <a:rPr lang="ru-RU" sz="3600" dirty="0" err="1" smtClean="0"/>
              <a:t>освіту</a:t>
            </a:r>
            <a:r>
              <a:rPr lang="ru-RU" sz="3600" dirty="0" smtClean="0"/>
              <a:t>,</a:t>
            </a:r>
          </a:p>
          <a:p>
            <a:pPr algn="ctr"/>
            <a:r>
              <a:rPr lang="ru-RU" sz="3600" dirty="0" err="1" smtClean="0"/>
              <a:t>або</a:t>
            </a:r>
            <a:r>
              <a:rPr lang="ru-RU" sz="3600" dirty="0" smtClean="0"/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завершують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її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здобуття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до 10 </a:t>
            </a:r>
            <a:r>
              <a:rPr lang="ru-RU" sz="3600" b="1" dirty="0" err="1" smtClean="0">
                <a:solidFill>
                  <a:srgbClr val="FF0000"/>
                </a:solidFill>
              </a:rPr>
              <a:t>липня</a:t>
            </a:r>
            <a:r>
              <a:rPr lang="ru-RU" sz="3600" dirty="0" smtClean="0"/>
              <a:t>,</a:t>
            </a:r>
          </a:p>
          <a:p>
            <a:pPr algn="ctr"/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підтверджується</a:t>
            </a:r>
            <a:r>
              <a:rPr lang="ru-RU" sz="3600" dirty="0" smtClean="0"/>
              <a:t> </a:t>
            </a:r>
            <a:r>
              <a:rPr lang="ru-RU" sz="3600" b="1" dirty="0" err="1" smtClean="0"/>
              <a:t>довідкою</a:t>
            </a:r>
            <a:r>
              <a:rPr lang="ru-RU" sz="3600" dirty="0" smtClean="0"/>
              <a:t> </a:t>
            </a:r>
            <a:r>
              <a:rPr lang="ru-RU" sz="3600" dirty="0" err="1" smtClean="0"/>
              <a:t>відповідного</a:t>
            </a:r>
            <a:r>
              <a:rPr lang="ru-RU" sz="3600" dirty="0" smtClean="0"/>
              <a:t> закладу </a:t>
            </a:r>
            <a:r>
              <a:rPr lang="ru-RU" sz="3600" dirty="0" err="1" smtClean="0"/>
              <a:t>освіти</a:t>
            </a:r>
            <a:endParaRPr lang="ru-RU" sz="3600" b="1" dirty="0" smtClean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6713"/>
          </a:xfrm>
        </p:spPr>
        <p:txBody>
          <a:bodyPr/>
          <a:lstStyle/>
          <a:p>
            <a:pPr>
              <a:defRPr/>
            </a:pPr>
            <a:fld id="{1BA70A17-6AED-4516-86AF-FE24C84B1035}" type="slidenum">
              <a:rPr lang="uk-UA" altLang="ru-RU" sz="2800" b="1" smtClean="0"/>
              <a:pPr>
                <a:defRPr/>
              </a:pPr>
              <a:t>23</a:t>
            </a:fld>
            <a:endParaRPr lang="uk-UA" alt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9233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tx2"/>
                </a:solidFill>
              </a:rPr>
              <a:t>ВСТУП НА ОСНОВ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І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ПОВНОЇ ЗАГАЛЬНОЇ СЕРЕДНЬОЇ ОСВІТИ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(на базі школи)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pic>
        <p:nvPicPr>
          <p:cNvPr id="3078" name="Picture 1" descr="C:\Documents and Settings\Administrator\Desktop\ДОКЛАД РЕКТОРА 2018\new_logo_ODABA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4188"/>
            <a:ext cx="12938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1072" y="2060848"/>
            <a:ext cx="78133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Для </a:t>
            </a:r>
            <a:r>
              <a:rPr lang="ru-RU" sz="3600" b="1" dirty="0" err="1" smtClean="0"/>
              <a:t>льготної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категорії</a:t>
            </a:r>
            <a:r>
              <a:rPr lang="ru-RU" sz="3600" b="1" dirty="0" smtClean="0"/>
              <a:t> </a:t>
            </a:r>
            <a:r>
              <a:rPr lang="ru-RU" sz="3600" dirty="0" err="1" smtClean="0"/>
              <a:t>вступників</a:t>
            </a:r>
            <a:r>
              <a:rPr lang="ru-RU" sz="3600" dirty="0" smtClean="0"/>
              <a:t>:</a:t>
            </a:r>
          </a:p>
          <a:p>
            <a:pPr algn="ctr"/>
            <a:r>
              <a:rPr lang="ru-RU" sz="2000" dirty="0" smtClean="0"/>
              <a:t> </a:t>
            </a:r>
          </a:p>
          <a:p>
            <a:pPr indent="361950">
              <a:buFont typeface="Wingdings" pitchFamily="2" charset="2"/>
              <a:buChar char="§"/>
            </a:pPr>
            <a:r>
              <a:rPr lang="ru-RU" sz="3600" dirty="0" err="1" smtClean="0"/>
              <a:t>вступні</a:t>
            </a:r>
            <a:r>
              <a:rPr lang="ru-RU" sz="3600" dirty="0" smtClean="0"/>
              <a:t> </a:t>
            </a:r>
            <a:r>
              <a:rPr lang="ru-RU" sz="3600" dirty="0" err="1" smtClean="0"/>
              <a:t>іспити</a:t>
            </a:r>
            <a:r>
              <a:rPr lang="ru-RU" sz="3600" dirty="0" smtClean="0"/>
              <a:t> </a:t>
            </a:r>
            <a:r>
              <a:rPr lang="ru-RU" sz="3600" dirty="0" err="1" smtClean="0"/>
              <a:t>проводяться</a:t>
            </a:r>
            <a:endParaRPr lang="ru-RU" sz="3600" dirty="0" smtClean="0"/>
          </a:p>
          <a:p>
            <a:r>
              <a:rPr lang="ru-RU" sz="3600" dirty="0" smtClean="0">
                <a:solidFill>
                  <a:srgbClr val="FF0000"/>
                </a:solidFill>
              </a:rPr>
              <a:t>   </a:t>
            </a:r>
            <a:r>
              <a:rPr lang="ru-RU" sz="3600" b="1" dirty="0" err="1" smtClean="0">
                <a:solidFill>
                  <a:srgbClr val="FF0000"/>
                </a:solidFill>
              </a:rPr>
              <a:t>з</a:t>
            </a:r>
            <a:r>
              <a:rPr lang="ru-RU" sz="3600" b="1" dirty="0" smtClean="0">
                <a:solidFill>
                  <a:srgbClr val="FF0000"/>
                </a:solidFill>
              </a:rPr>
              <a:t> 17 до 22 </a:t>
            </a:r>
            <a:r>
              <a:rPr lang="ru-RU" sz="3600" b="1" dirty="0" err="1" smtClean="0">
                <a:solidFill>
                  <a:srgbClr val="FF0000"/>
                </a:solidFill>
              </a:rPr>
              <a:t>липня</a:t>
            </a:r>
            <a:r>
              <a:rPr lang="ru-RU" sz="3600" b="1" dirty="0" smtClean="0">
                <a:solidFill>
                  <a:srgbClr val="FF0000"/>
                </a:solidFill>
              </a:rPr>
              <a:t> 2019 року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 smtClean="0"/>
              <a:t> </a:t>
            </a:r>
            <a:r>
              <a:rPr lang="ru-RU" sz="3600" dirty="0" err="1" smtClean="0"/>
              <a:t>співбесіди</a:t>
            </a:r>
            <a:r>
              <a:rPr lang="ru-RU" sz="3600" dirty="0" smtClean="0"/>
              <a:t> </a:t>
            </a:r>
            <a:r>
              <a:rPr lang="ru-RU" sz="3600" dirty="0" err="1" smtClean="0"/>
              <a:t>проводяться</a:t>
            </a:r>
            <a:endParaRPr lang="ru-RU" sz="3600" dirty="0" smtClean="0"/>
          </a:p>
          <a:p>
            <a:r>
              <a:rPr lang="ru-RU" sz="3600" dirty="0" smtClean="0"/>
              <a:t>   </a:t>
            </a:r>
            <a:r>
              <a:rPr lang="ru-RU" sz="3600" b="1" dirty="0" err="1" smtClean="0">
                <a:solidFill>
                  <a:srgbClr val="FF0000"/>
                </a:solidFill>
              </a:rPr>
              <a:t>з</a:t>
            </a:r>
            <a:r>
              <a:rPr lang="ru-RU" sz="3600" b="1" dirty="0" smtClean="0">
                <a:solidFill>
                  <a:srgbClr val="FF0000"/>
                </a:solidFill>
              </a:rPr>
              <a:t> 17 до 19 </a:t>
            </a:r>
            <a:r>
              <a:rPr lang="ru-RU" sz="3600" b="1" dirty="0" err="1" smtClean="0">
                <a:solidFill>
                  <a:srgbClr val="FF0000"/>
                </a:solidFill>
              </a:rPr>
              <a:t>липня</a:t>
            </a:r>
            <a:r>
              <a:rPr lang="ru-RU" sz="3600" b="1" dirty="0" smtClean="0">
                <a:solidFill>
                  <a:srgbClr val="FF0000"/>
                </a:solidFill>
              </a:rPr>
              <a:t> 2019 року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6713"/>
          </a:xfrm>
        </p:spPr>
        <p:txBody>
          <a:bodyPr/>
          <a:lstStyle/>
          <a:p>
            <a:pPr>
              <a:defRPr/>
            </a:pPr>
            <a:fld id="{1BA70A17-6AED-4516-86AF-FE24C84B1035}" type="slidenum">
              <a:rPr lang="uk-UA" altLang="ru-RU" sz="2800" b="1" smtClean="0"/>
              <a:pPr>
                <a:defRPr/>
              </a:pPr>
              <a:t>24</a:t>
            </a:fld>
            <a:endParaRPr lang="uk-UA" alt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9233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tx2"/>
                </a:solidFill>
              </a:rPr>
              <a:t>ВСТУП НА ОСНОВ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І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ПОВНОЇ ЗАГАЛЬНОЇ СЕРЕДНЬОЇ ОСВІТИ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(на базі школи)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pic>
        <p:nvPicPr>
          <p:cNvPr id="3078" name="Picture 1" descr="C:\Documents and Settings\Administrator\Desktop\ДОКЛАД РЕКТОРА 2018\new_logo_ODABA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4188"/>
            <a:ext cx="12938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916832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/>
              <a:t>Оприлюднення</a:t>
            </a:r>
            <a:r>
              <a:rPr lang="ru-RU" sz="3200" dirty="0" smtClean="0"/>
              <a:t> </a:t>
            </a:r>
            <a:r>
              <a:rPr lang="ru-RU" sz="3200" b="1" dirty="0" err="1" smtClean="0"/>
              <a:t>рейтингових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списків</a:t>
            </a:r>
            <a:r>
              <a:rPr lang="ru-RU" sz="3200" b="1" dirty="0" smtClean="0"/>
              <a:t> та списку </a:t>
            </a:r>
            <a:r>
              <a:rPr lang="ru-RU" sz="3200" b="1" dirty="0" err="1" smtClean="0"/>
              <a:t>рекомендованих</a:t>
            </a:r>
            <a:r>
              <a:rPr lang="ru-RU" sz="3200" b="1" dirty="0" smtClean="0"/>
              <a:t> на бюджет</a:t>
            </a:r>
            <a:r>
              <a:rPr lang="ru-RU" sz="3200" dirty="0" smtClean="0"/>
              <a:t> </a:t>
            </a:r>
            <a:r>
              <a:rPr lang="ru-RU" sz="3200" dirty="0" err="1" smtClean="0"/>
              <a:t>осіб</a:t>
            </a:r>
            <a:r>
              <a:rPr lang="ru-RU" sz="3200" dirty="0" smtClean="0"/>
              <a:t>,</a:t>
            </a:r>
          </a:p>
          <a:p>
            <a:pPr algn="ctr"/>
            <a:r>
              <a:rPr lang="ru-RU" sz="3200" dirty="0" err="1" smtClean="0"/>
              <a:t>які</a:t>
            </a:r>
            <a:r>
              <a:rPr lang="ru-RU" sz="3200" dirty="0" smtClean="0"/>
              <a:t> </a:t>
            </a:r>
            <a:r>
              <a:rPr lang="ru-RU" sz="3200" dirty="0" err="1" smtClean="0"/>
              <a:t>вступають</a:t>
            </a:r>
            <a:r>
              <a:rPr lang="ru-RU" sz="3200" dirty="0" smtClean="0"/>
              <a:t> на </a:t>
            </a:r>
            <a:r>
              <a:rPr lang="ru-RU" sz="3200" dirty="0" err="1" smtClean="0"/>
              <a:t>основі</a:t>
            </a:r>
            <a:r>
              <a:rPr lang="ru-RU" sz="3200" dirty="0" smtClean="0"/>
              <a:t> ЗНО, </a:t>
            </a:r>
            <a:r>
              <a:rPr lang="ru-RU" sz="3200" dirty="0" err="1" smtClean="0"/>
              <a:t>творчих</a:t>
            </a:r>
            <a:r>
              <a:rPr lang="ru-RU" sz="3200" dirty="0" smtClean="0"/>
              <a:t> </a:t>
            </a:r>
            <a:r>
              <a:rPr lang="ru-RU" sz="3200" dirty="0" err="1" smtClean="0"/>
              <a:t>конкурсів</a:t>
            </a:r>
            <a:r>
              <a:rPr lang="ru-RU" sz="3200" dirty="0" smtClean="0"/>
              <a:t> та </a:t>
            </a:r>
            <a:r>
              <a:rPr lang="ru-RU" sz="3200" dirty="0" err="1" smtClean="0"/>
              <a:t>вступних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іспитів</a:t>
            </a:r>
            <a:r>
              <a:rPr lang="ru-RU" sz="3200" dirty="0" smtClean="0"/>
              <a:t> (квота-1)</a:t>
            </a:r>
            <a:endParaRPr lang="ru-RU" sz="3200" b="1" dirty="0" smtClean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 18:00 </a:t>
            </a:r>
            <a:r>
              <a:rPr lang="ru-RU" sz="3600" b="1" dirty="0" err="1" smtClean="0">
                <a:solidFill>
                  <a:srgbClr val="FF0000"/>
                </a:solidFill>
              </a:rPr>
              <a:t>годині</a:t>
            </a:r>
            <a:r>
              <a:rPr lang="ru-RU" sz="3600" b="1" dirty="0" smtClean="0">
                <a:solidFill>
                  <a:srgbClr val="FF0000"/>
                </a:solidFill>
              </a:rPr>
              <a:t> 26 </a:t>
            </a:r>
            <a:r>
              <a:rPr lang="ru-RU" sz="3600" b="1" dirty="0" err="1" smtClean="0">
                <a:solidFill>
                  <a:srgbClr val="FF0000"/>
                </a:solidFill>
              </a:rPr>
              <a:t>липня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dirty="0" err="1" smtClean="0"/>
              <a:t>Вступники</a:t>
            </a:r>
            <a:r>
              <a:rPr lang="ru-RU" sz="3200" dirty="0" smtClean="0"/>
              <a:t>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</a:t>
            </a:r>
            <a:r>
              <a:rPr lang="ru-RU" sz="3200" dirty="0" err="1" smtClean="0"/>
              <a:t>отримали</a:t>
            </a:r>
            <a:r>
              <a:rPr lang="ru-RU" sz="3200" dirty="0" smtClean="0"/>
              <a:t> </a:t>
            </a:r>
            <a:r>
              <a:rPr lang="ru-RU" sz="3200" dirty="0" err="1" smtClean="0"/>
              <a:t>рекомендації</a:t>
            </a:r>
            <a:r>
              <a:rPr lang="ru-RU" sz="3200" dirty="0" smtClean="0"/>
              <a:t>,</a:t>
            </a:r>
          </a:p>
          <a:p>
            <a:pPr algn="ctr"/>
            <a:r>
              <a:rPr lang="ru-RU" sz="3200" dirty="0" err="1" smtClean="0"/>
              <a:t>мають</a:t>
            </a:r>
            <a:r>
              <a:rPr lang="ru-RU" sz="3200" dirty="0" smtClean="0"/>
              <a:t> подати </a:t>
            </a:r>
            <a:r>
              <a:rPr lang="ru-RU" sz="3200" b="1" dirty="0" err="1" smtClean="0"/>
              <a:t>оригінали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документів</a:t>
            </a:r>
            <a:endParaRPr lang="ru-RU" sz="3200" b="1" dirty="0" smtClean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до 18:00 </a:t>
            </a:r>
            <a:r>
              <a:rPr lang="ru-RU" sz="3600" b="1" dirty="0" err="1" smtClean="0">
                <a:solidFill>
                  <a:srgbClr val="FF0000"/>
                </a:solidFill>
              </a:rPr>
              <a:t>години</a:t>
            </a:r>
            <a:r>
              <a:rPr lang="ru-RU" sz="3600" b="1" dirty="0" smtClean="0">
                <a:solidFill>
                  <a:srgbClr val="FF0000"/>
                </a:solidFill>
              </a:rPr>
              <a:t> 31 </a:t>
            </a:r>
            <a:r>
              <a:rPr lang="ru-RU" sz="3600" b="1" dirty="0" err="1" smtClean="0">
                <a:solidFill>
                  <a:srgbClr val="FF0000"/>
                </a:solidFill>
              </a:rPr>
              <a:t>липня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9233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tx2"/>
                </a:solidFill>
              </a:rPr>
              <a:t>ВСТУП НА ОСНОВ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І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ПОВНОЇ ЗАГАЛЬНОЇ СЕРЕДНЬОЇ ОСВІТИ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(на базі школи)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pic>
        <p:nvPicPr>
          <p:cNvPr id="3078" name="Picture 1" descr="C:\Documents and Settings\Administrator\Desktop\ДОКЛАД РЕКТОРА 2018\new_logo_ODABA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4188"/>
            <a:ext cx="12938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589886"/>
            <a:ext cx="849694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/>
              <a:t>Оприлюднення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списків</a:t>
            </a:r>
            <a:r>
              <a:rPr lang="ru-RU" sz="3200" dirty="0" smtClean="0"/>
              <a:t> </a:t>
            </a:r>
            <a:r>
              <a:rPr lang="ru-RU" sz="3200" dirty="0" err="1" smtClean="0"/>
              <a:t>осіб</a:t>
            </a:r>
            <a:r>
              <a:rPr lang="ru-RU" sz="3200" dirty="0" smtClean="0"/>
              <a:t>, </a:t>
            </a:r>
            <a:r>
              <a:rPr lang="ru-RU" sz="3200" dirty="0" err="1" smtClean="0"/>
              <a:t>рекомендованих</a:t>
            </a:r>
            <a:r>
              <a:rPr lang="ru-RU" sz="3200" dirty="0" smtClean="0"/>
              <a:t> на бюджет</a:t>
            </a:r>
          </a:p>
          <a:p>
            <a:pPr algn="ctr"/>
            <a:r>
              <a:rPr lang="ru-RU" sz="3200" b="1" dirty="0" smtClean="0"/>
              <a:t>за </a:t>
            </a:r>
            <a:r>
              <a:rPr lang="ru-RU" sz="3200" b="1" dirty="0" err="1" smtClean="0"/>
              <a:t>співбесідою</a:t>
            </a:r>
            <a:r>
              <a:rPr lang="ru-RU" sz="3200" b="1" dirty="0" smtClean="0"/>
              <a:t> та за квотою-2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до 12:00 </a:t>
            </a:r>
            <a:r>
              <a:rPr lang="ru-RU" sz="3600" b="1" dirty="0" err="1" smtClean="0">
                <a:solidFill>
                  <a:srgbClr val="FF0000"/>
                </a:solidFill>
              </a:rPr>
              <a:t>години</a:t>
            </a:r>
            <a:r>
              <a:rPr lang="ru-RU" sz="3600" b="1" dirty="0" smtClean="0">
                <a:solidFill>
                  <a:srgbClr val="FF0000"/>
                </a:solidFill>
              </a:rPr>
              <a:t> 20 </a:t>
            </a:r>
            <a:r>
              <a:rPr lang="ru-RU" sz="3600" b="1" dirty="0" err="1" smtClean="0">
                <a:solidFill>
                  <a:srgbClr val="FF0000"/>
                </a:solidFill>
              </a:rPr>
              <a:t>липня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dirty="0" err="1" smtClean="0"/>
              <a:t>Вступники</a:t>
            </a:r>
            <a:r>
              <a:rPr lang="ru-RU" sz="3200" dirty="0" smtClean="0"/>
              <a:t>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</a:t>
            </a:r>
            <a:r>
              <a:rPr lang="ru-RU" sz="3200" dirty="0" err="1" smtClean="0"/>
              <a:t>отримали</a:t>
            </a:r>
            <a:r>
              <a:rPr lang="ru-RU" sz="3200" dirty="0" smtClean="0"/>
              <a:t> </a:t>
            </a:r>
            <a:r>
              <a:rPr lang="ru-RU" sz="3200" dirty="0" err="1" smtClean="0"/>
              <a:t>рекомендації</a:t>
            </a:r>
            <a:r>
              <a:rPr lang="ru-RU" sz="3200" dirty="0" smtClean="0"/>
              <a:t>, </a:t>
            </a:r>
            <a:r>
              <a:rPr lang="ru-RU" sz="3200" dirty="0" err="1" smtClean="0"/>
              <a:t>мають</a:t>
            </a:r>
            <a:r>
              <a:rPr lang="ru-RU" sz="3200" dirty="0" smtClean="0"/>
              <a:t> подати </a:t>
            </a:r>
            <a:r>
              <a:rPr lang="ru-RU" sz="3200" b="1" dirty="0" err="1" smtClean="0"/>
              <a:t>оригінали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документів</a:t>
            </a:r>
            <a:endParaRPr lang="ru-RU" sz="3200" b="1" dirty="0" smtClean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до 10:00 </a:t>
            </a:r>
            <a:r>
              <a:rPr lang="ru-RU" sz="3600" b="1" dirty="0" err="1" smtClean="0">
                <a:solidFill>
                  <a:srgbClr val="FF0000"/>
                </a:solidFill>
              </a:rPr>
              <a:t>години</a:t>
            </a:r>
            <a:r>
              <a:rPr lang="ru-RU" sz="3600" b="1" dirty="0" smtClean="0">
                <a:solidFill>
                  <a:srgbClr val="FF0000"/>
                </a:solidFill>
              </a:rPr>
              <a:t> 22 </a:t>
            </a:r>
            <a:r>
              <a:rPr lang="ru-RU" sz="3600" b="1" dirty="0" err="1" smtClean="0">
                <a:solidFill>
                  <a:srgbClr val="FF0000"/>
                </a:solidFill>
              </a:rPr>
              <a:t>липня</a:t>
            </a:r>
            <a:r>
              <a:rPr lang="ru-RU" sz="3200" dirty="0" smtClean="0"/>
              <a:t>,</a:t>
            </a:r>
          </a:p>
          <a:p>
            <a:pPr algn="ctr"/>
            <a:r>
              <a:rPr lang="ru-RU" sz="3200" dirty="0" smtClean="0"/>
              <a:t>а </a:t>
            </a:r>
            <a:r>
              <a:rPr lang="ru-RU" sz="3200" dirty="0" err="1" smtClean="0"/>
              <a:t>також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подати </a:t>
            </a:r>
            <a:r>
              <a:rPr lang="ru-RU" sz="3200" dirty="0" err="1" smtClean="0">
                <a:solidFill>
                  <a:srgbClr val="FF0000"/>
                </a:solidFill>
              </a:rPr>
              <a:t>заяву</a:t>
            </a:r>
            <a:r>
              <a:rPr lang="ru-RU" sz="3200" dirty="0" smtClean="0">
                <a:solidFill>
                  <a:srgbClr val="FF0000"/>
                </a:solidFill>
              </a:rPr>
              <a:t> про </a:t>
            </a:r>
            <a:r>
              <a:rPr lang="ru-RU" sz="3200" dirty="0" err="1" smtClean="0">
                <a:solidFill>
                  <a:srgbClr val="FF0000"/>
                </a:solidFill>
              </a:rPr>
              <a:t>виключення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заяв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на </a:t>
            </a:r>
            <a:r>
              <a:rPr lang="ru-RU" sz="3200" dirty="0" err="1" smtClean="0"/>
              <a:t>інші</a:t>
            </a:r>
            <a:r>
              <a:rPr lang="ru-RU" sz="3200" dirty="0" smtClean="0"/>
              <a:t> </a:t>
            </a:r>
            <a:r>
              <a:rPr lang="ru-RU" sz="3200" dirty="0" err="1" smtClean="0"/>
              <a:t>бюджетні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місця</a:t>
            </a:r>
            <a:endParaRPr lang="ru-RU" sz="3200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6713"/>
          </a:xfrm>
        </p:spPr>
        <p:txBody>
          <a:bodyPr/>
          <a:lstStyle/>
          <a:p>
            <a:pPr>
              <a:defRPr/>
            </a:pPr>
            <a:fld id="{1BA70A17-6AED-4516-86AF-FE24C84B1035}" type="slidenum">
              <a:rPr lang="uk-UA" altLang="ru-RU" sz="2800" b="1" smtClean="0"/>
              <a:pPr>
                <a:defRPr/>
              </a:pPr>
              <a:t>26</a:t>
            </a:fld>
            <a:endParaRPr lang="uk-UA" alt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338553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tx2"/>
                </a:solidFill>
              </a:rPr>
              <a:t>ВСТУП НА ОСНОВ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І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ОКР </a:t>
            </a:r>
            <a:r>
              <a:rPr lang="uk-UA" altLang="ru-RU" sz="3200" b="1" dirty="0" err="1" smtClean="0">
                <a:solidFill>
                  <a:schemeClr val="tx2"/>
                </a:solidFill>
              </a:rPr>
              <a:t>“Молодший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 </a:t>
            </a:r>
            <a:r>
              <a:rPr lang="uk-UA" altLang="ru-RU" sz="3200" b="1" dirty="0" err="1" smtClean="0">
                <a:solidFill>
                  <a:schemeClr val="tx2"/>
                </a:solidFill>
              </a:rPr>
              <a:t>спеціаліст”</a:t>
            </a:r>
            <a:endParaRPr lang="uk-UA" altLang="ru-RU" sz="3200" b="1" dirty="0" smtClean="0">
              <a:solidFill>
                <a:schemeClr val="tx2"/>
              </a:solidFill>
            </a:endParaRPr>
          </a:p>
        </p:txBody>
      </p:sp>
      <p:pic>
        <p:nvPicPr>
          <p:cNvPr id="3078" name="Picture 1" descr="C:\Documents and Settings\Administrator\Desktop\ДОКЛАД РЕКТОРА 2018\new_logo_ODABA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4188"/>
            <a:ext cx="12938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803588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/>
              <a:t>Прийом</a:t>
            </a:r>
            <a:r>
              <a:rPr lang="ru-RU" sz="3600" dirty="0" smtClean="0"/>
              <a:t> </a:t>
            </a:r>
            <a:r>
              <a:rPr lang="ru-RU" sz="3600" dirty="0" err="1" smtClean="0"/>
              <a:t>заяв</a:t>
            </a:r>
            <a:r>
              <a:rPr lang="ru-RU" sz="3600" dirty="0" smtClean="0"/>
              <a:t> та </a:t>
            </a:r>
            <a:r>
              <a:rPr lang="ru-RU" sz="3600" dirty="0" err="1" smtClean="0"/>
              <a:t>документів</a:t>
            </a:r>
            <a:endParaRPr lang="ru-RU" sz="3600" dirty="0" smtClean="0"/>
          </a:p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з</a:t>
            </a:r>
            <a:r>
              <a:rPr lang="ru-RU" sz="3600" b="1" dirty="0" smtClean="0">
                <a:solidFill>
                  <a:srgbClr val="FF0000"/>
                </a:solidFill>
              </a:rPr>
              <a:t> 10 </a:t>
            </a:r>
            <a:r>
              <a:rPr lang="ru-RU" sz="3600" b="1" dirty="0" err="1" smtClean="0">
                <a:solidFill>
                  <a:srgbClr val="FF0000"/>
                </a:solidFill>
              </a:rPr>
              <a:t>липня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до 18:00 </a:t>
            </a:r>
            <a:r>
              <a:rPr lang="ru-RU" sz="3600" b="1" dirty="0" err="1" smtClean="0">
                <a:solidFill>
                  <a:srgbClr val="FF0000"/>
                </a:solidFill>
              </a:rPr>
              <a:t>години</a:t>
            </a:r>
            <a:r>
              <a:rPr lang="ru-RU" sz="3600" b="1" dirty="0" smtClean="0">
                <a:solidFill>
                  <a:srgbClr val="FF0000"/>
                </a:solidFill>
              </a:rPr>
              <a:t> 22 </a:t>
            </a:r>
            <a:r>
              <a:rPr lang="ru-RU" sz="3600" b="1" dirty="0" err="1" smtClean="0">
                <a:solidFill>
                  <a:srgbClr val="FF0000"/>
                </a:solidFill>
              </a:rPr>
              <a:t>липня</a:t>
            </a:r>
            <a:r>
              <a:rPr lang="ru-RU" sz="3600" b="1" dirty="0" smtClean="0">
                <a:solidFill>
                  <a:srgbClr val="FF0000"/>
                </a:solidFill>
              </a:rPr>
              <a:t> 2019 року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3600" dirty="0" err="1" smtClean="0"/>
              <a:t>Фахові</a:t>
            </a:r>
            <a:r>
              <a:rPr lang="ru-RU" sz="3600" dirty="0" smtClean="0"/>
              <a:t> </a:t>
            </a:r>
            <a:r>
              <a:rPr lang="ru-RU" sz="3600" dirty="0" err="1" smtClean="0"/>
              <a:t>вступні</a:t>
            </a:r>
            <a:r>
              <a:rPr lang="ru-RU" sz="3600" dirty="0" smtClean="0"/>
              <a:t> </a:t>
            </a:r>
            <a:r>
              <a:rPr lang="ru-RU" sz="3600" dirty="0" err="1" smtClean="0"/>
              <a:t>випробування</a:t>
            </a:r>
            <a:endParaRPr lang="ru-RU" sz="3600" dirty="0" smtClean="0"/>
          </a:p>
          <a:p>
            <a:pPr algn="ctr"/>
            <a:r>
              <a:rPr lang="ru-RU" sz="3600" dirty="0" smtClean="0"/>
              <a:t>в </a:t>
            </a:r>
            <a:r>
              <a:rPr lang="ru-RU" sz="3600" dirty="0" err="1" smtClean="0"/>
              <a:t>академії</a:t>
            </a:r>
            <a:endParaRPr lang="ru-RU" sz="3600" dirty="0" smtClean="0"/>
          </a:p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з</a:t>
            </a:r>
            <a:r>
              <a:rPr lang="ru-RU" sz="3600" b="1" dirty="0" smtClean="0">
                <a:solidFill>
                  <a:srgbClr val="FF0000"/>
                </a:solidFill>
              </a:rPr>
              <a:t> 23 </a:t>
            </a:r>
            <a:r>
              <a:rPr lang="ru-RU" sz="3600" b="1" dirty="0" err="1" smtClean="0">
                <a:solidFill>
                  <a:srgbClr val="FF0000"/>
                </a:solidFill>
              </a:rPr>
              <a:t>липня</a:t>
            </a:r>
            <a:r>
              <a:rPr lang="ru-RU" sz="3600" b="1" dirty="0" smtClean="0">
                <a:solidFill>
                  <a:srgbClr val="FF0000"/>
                </a:solidFill>
              </a:rPr>
              <a:t> до 30 </a:t>
            </a:r>
            <a:r>
              <a:rPr lang="ru-RU" sz="3600" b="1" dirty="0" err="1" smtClean="0">
                <a:solidFill>
                  <a:srgbClr val="FF0000"/>
                </a:solidFill>
              </a:rPr>
              <a:t>липня</a:t>
            </a:r>
            <a:r>
              <a:rPr lang="ru-RU" sz="3600" b="1" dirty="0" smtClean="0">
                <a:solidFill>
                  <a:srgbClr val="FF0000"/>
                </a:solidFill>
              </a:rPr>
              <a:t> 2019 року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6713"/>
          </a:xfrm>
        </p:spPr>
        <p:txBody>
          <a:bodyPr/>
          <a:lstStyle/>
          <a:p>
            <a:pPr>
              <a:defRPr/>
            </a:pPr>
            <a:fld id="{1BA70A17-6AED-4516-86AF-FE24C84B1035}" type="slidenum">
              <a:rPr lang="uk-UA" altLang="ru-RU" sz="2800" b="1" smtClean="0"/>
              <a:pPr>
                <a:defRPr/>
              </a:pPr>
              <a:t>27</a:t>
            </a:fld>
            <a:endParaRPr lang="uk-UA" alt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017588"/>
            <a:ext cx="50196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1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1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9233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tx2"/>
                </a:solidFill>
              </a:rPr>
              <a:t>ВСТУП НА ОСНОВ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І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ПОВНОЇ ЗАГАЛЬНОЇ СЕРЕДНЬОЇ ОСВІТИ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(на базі школи)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pic>
        <p:nvPicPr>
          <p:cNvPr id="3078" name="Picture 1" descr="C:\Documents and Settings\Administrator\Desktop\ДОКЛАД РЕКТОРА 2018\new_logo_ODABA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4188"/>
            <a:ext cx="12938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933669"/>
            <a:ext cx="849694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/>
              <a:t>Реєстрація</a:t>
            </a:r>
            <a:r>
              <a:rPr lang="en-US" sz="3600" dirty="0" smtClean="0"/>
              <a:t> </a:t>
            </a:r>
            <a:r>
              <a:rPr lang="uk-UA" sz="3600" dirty="0" smtClean="0"/>
              <a:t>на </a:t>
            </a:r>
            <a:r>
              <a:rPr lang="uk-UA" sz="3600" b="1" dirty="0" smtClean="0"/>
              <a:t>пробне ЗНО</a:t>
            </a:r>
          </a:p>
          <a:p>
            <a:pPr algn="ctr"/>
            <a:r>
              <a:rPr lang="uk-UA" sz="3600" dirty="0" smtClean="0"/>
              <a:t>з </a:t>
            </a:r>
            <a:r>
              <a:rPr lang="ru-RU" sz="4400" b="1" dirty="0" smtClean="0">
                <a:solidFill>
                  <a:srgbClr val="FF0000"/>
                </a:solidFill>
              </a:rPr>
              <a:t>08 </a:t>
            </a:r>
            <a:r>
              <a:rPr lang="ru-RU" sz="3600" dirty="0" smtClean="0"/>
              <a:t>до </a:t>
            </a:r>
            <a:r>
              <a:rPr lang="ru-RU" sz="4400" b="1" dirty="0" smtClean="0">
                <a:solidFill>
                  <a:srgbClr val="FF0000"/>
                </a:solidFill>
              </a:rPr>
              <a:t>31 </a:t>
            </a:r>
            <a:r>
              <a:rPr lang="ru-RU" sz="4400" b="1" dirty="0" err="1" smtClean="0">
                <a:solidFill>
                  <a:srgbClr val="FF0000"/>
                </a:solidFill>
              </a:rPr>
              <a:t>січня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2019 року</a:t>
            </a:r>
          </a:p>
          <a:p>
            <a:pPr algn="ctr"/>
            <a:r>
              <a:rPr lang="ru-RU" sz="3600" dirty="0" smtClean="0"/>
              <a:t>на </a:t>
            </a:r>
            <a:r>
              <a:rPr lang="ru-RU" sz="3600" dirty="0" err="1" smtClean="0"/>
              <a:t>сайті</a:t>
            </a:r>
            <a:r>
              <a:rPr lang="ru-RU" sz="3600" dirty="0" smtClean="0"/>
              <a:t> </a:t>
            </a:r>
            <a:r>
              <a:rPr lang="ru-RU" sz="3600" dirty="0" err="1" smtClean="0"/>
              <a:t>відповідного</a:t>
            </a:r>
            <a:r>
              <a:rPr lang="ru-RU" sz="3600" dirty="0" smtClean="0"/>
              <a:t> </a:t>
            </a:r>
            <a:r>
              <a:rPr lang="ru-RU" sz="3600" dirty="0" err="1" smtClean="0"/>
              <a:t>регіонального</a:t>
            </a:r>
            <a:endParaRPr lang="ru-RU" sz="3600" dirty="0" smtClean="0"/>
          </a:p>
          <a:p>
            <a:pPr algn="ctr"/>
            <a:r>
              <a:rPr lang="ru-RU" sz="3600" dirty="0" smtClean="0"/>
              <a:t>центру </a:t>
            </a:r>
            <a:r>
              <a:rPr lang="ru-RU" sz="3600" dirty="0" err="1" smtClean="0"/>
              <a:t>оцінювання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якості</a:t>
            </a:r>
            <a:r>
              <a:rPr lang="ru-RU" sz="3600" dirty="0" smtClean="0"/>
              <a:t> </a:t>
            </a:r>
            <a:r>
              <a:rPr lang="ru-RU" sz="3600" dirty="0" err="1" smtClean="0"/>
              <a:t>освіти</a:t>
            </a:r>
            <a:endParaRPr lang="ru-RU" sz="36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567346" y="4581128"/>
            <a:ext cx="8009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b="1" u="sng" dirty="0" smtClean="0">
                <a:solidFill>
                  <a:schemeClr val="tx2"/>
                </a:solidFill>
              </a:rPr>
              <a:t>http://testportal.gov.ua/probzno/</a:t>
            </a:r>
            <a:endParaRPr lang="en-AU" sz="4000" b="1" u="sng" dirty="0">
              <a:solidFill>
                <a:schemeClr val="tx2"/>
              </a:solidFill>
              <a:hlinkClick r:id="rId4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6713"/>
          </a:xfrm>
        </p:spPr>
        <p:txBody>
          <a:bodyPr/>
          <a:lstStyle/>
          <a:p>
            <a:pPr>
              <a:defRPr/>
            </a:pPr>
            <a:fld id="{1BA70A17-6AED-4516-86AF-FE24C84B1035}" type="slidenum">
              <a:rPr lang="uk-UA" altLang="ru-RU" sz="2800" b="1" smtClean="0"/>
              <a:pPr>
                <a:defRPr/>
              </a:pPr>
              <a:t>3</a:t>
            </a:fld>
            <a:endParaRPr lang="uk-UA" alt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9233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tx2"/>
                </a:solidFill>
              </a:rPr>
              <a:t>ВСТУП НА ОСНОВ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І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ПОВНОЇ ЗАГАЛЬНОЇ СЕРЕДНЬОЇ ОСВІТИ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(на базі школи)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pic>
        <p:nvPicPr>
          <p:cNvPr id="3078" name="Picture 1" descr="C:\Documents and Settings\Administrator\Desktop\ДОКЛАД РЕКТОРА 2018\new_logo_ODABA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4188"/>
            <a:ext cx="12938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844824"/>
            <a:ext cx="84969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Пробне ЗНО </a:t>
            </a:r>
            <a:r>
              <a:rPr lang="uk-UA" sz="3600" dirty="0" smtClean="0"/>
              <a:t>можна скласти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з двох предметів на вибір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uk-UA" sz="1000" dirty="0" smtClean="0"/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/>
              <a:t> </a:t>
            </a:r>
            <a:r>
              <a:rPr lang="ru-RU" sz="3600" dirty="0" err="1" smtClean="0"/>
              <a:t>українська</a:t>
            </a:r>
            <a:r>
              <a:rPr lang="ru-RU" sz="3600" dirty="0" smtClean="0"/>
              <a:t> </a:t>
            </a:r>
            <a:r>
              <a:rPr lang="ru-RU" sz="3600" dirty="0" err="1" smtClean="0"/>
              <a:t>мова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література</a:t>
            </a:r>
            <a:r>
              <a:rPr lang="ru-RU" sz="3600" dirty="0" smtClean="0"/>
              <a:t> –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16 </a:t>
            </a:r>
            <a:r>
              <a:rPr lang="ru-RU" sz="3600" b="1" dirty="0" err="1" smtClean="0">
                <a:solidFill>
                  <a:srgbClr val="FF0000"/>
                </a:solidFill>
              </a:rPr>
              <a:t>березня</a:t>
            </a:r>
            <a:r>
              <a:rPr lang="ru-RU" sz="3600" b="1" dirty="0" smtClean="0">
                <a:solidFill>
                  <a:srgbClr val="FF0000"/>
                </a:solidFill>
              </a:rPr>
              <a:t> 2019 року</a:t>
            </a:r>
          </a:p>
          <a:p>
            <a:pPr algn="ctr"/>
            <a:endParaRPr lang="ru-RU" sz="1000" b="1" dirty="0" smtClean="0"/>
          </a:p>
          <a:p>
            <a:pPr algn="ctr">
              <a:buFont typeface="Arial" pitchFamily="34" charset="0"/>
              <a:buChar char="•"/>
            </a:pPr>
            <a:r>
              <a:rPr lang="ru-RU" sz="3600" dirty="0" smtClean="0"/>
              <a:t> </a:t>
            </a:r>
            <a:r>
              <a:rPr lang="ru-RU" sz="3600" dirty="0" err="1" smtClean="0"/>
              <a:t>історія</a:t>
            </a:r>
            <a:r>
              <a:rPr lang="ru-RU" sz="3600" dirty="0" smtClean="0"/>
              <a:t> </a:t>
            </a:r>
            <a:r>
              <a:rPr lang="ru-RU" sz="3600" dirty="0" err="1" smtClean="0"/>
              <a:t>України</a:t>
            </a:r>
            <a:r>
              <a:rPr lang="ru-RU" sz="3600" dirty="0" smtClean="0"/>
              <a:t>, математика, </a:t>
            </a:r>
            <a:r>
              <a:rPr lang="ru-RU" sz="3600" dirty="0" err="1" smtClean="0"/>
              <a:t>біологія</a:t>
            </a:r>
            <a:r>
              <a:rPr lang="ru-RU" sz="3600" dirty="0" smtClean="0"/>
              <a:t>, </a:t>
            </a:r>
            <a:r>
              <a:rPr lang="ru-RU" sz="3600" dirty="0" err="1" smtClean="0"/>
              <a:t>географія</a:t>
            </a:r>
            <a:r>
              <a:rPr lang="ru-RU" sz="3600" dirty="0" smtClean="0"/>
              <a:t>, </a:t>
            </a:r>
            <a:r>
              <a:rPr lang="ru-RU" sz="3600" dirty="0" err="1" smtClean="0"/>
              <a:t>фізика</a:t>
            </a:r>
            <a:r>
              <a:rPr lang="ru-RU" sz="3600" dirty="0" smtClean="0"/>
              <a:t>, </a:t>
            </a:r>
            <a:r>
              <a:rPr lang="ru-RU" sz="3600" dirty="0" err="1" smtClean="0"/>
              <a:t>хімія</a:t>
            </a:r>
            <a:r>
              <a:rPr lang="ru-RU" sz="3600" dirty="0" smtClean="0"/>
              <a:t>, </a:t>
            </a:r>
            <a:r>
              <a:rPr lang="ru-RU" sz="3600" dirty="0" err="1" smtClean="0"/>
              <a:t>іноземна</a:t>
            </a:r>
            <a:r>
              <a:rPr lang="ru-RU" sz="3600" dirty="0" smtClean="0"/>
              <a:t>  </a:t>
            </a:r>
            <a:r>
              <a:rPr lang="ru-RU" sz="3600" dirty="0" err="1" smtClean="0"/>
              <a:t>мова</a:t>
            </a:r>
            <a:r>
              <a:rPr lang="ru-RU" sz="3600" dirty="0" smtClean="0"/>
              <a:t> – </a:t>
            </a:r>
            <a:r>
              <a:rPr lang="ru-RU" sz="3600" b="1" dirty="0" smtClean="0">
                <a:solidFill>
                  <a:srgbClr val="FF0000"/>
                </a:solidFill>
              </a:rPr>
              <a:t>23 </a:t>
            </a:r>
            <a:r>
              <a:rPr lang="ru-RU" sz="3600" b="1" dirty="0" err="1" smtClean="0">
                <a:solidFill>
                  <a:srgbClr val="FF0000"/>
                </a:solidFill>
              </a:rPr>
              <a:t>березня</a:t>
            </a:r>
            <a:r>
              <a:rPr lang="ru-RU" sz="3600" b="1" dirty="0" smtClean="0">
                <a:solidFill>
                  <a:srgbClr val="FF0000"/>
                </a:solidFill>
              </a:rPr>
              <a:t> 2019 року</a:t>
            </a:r>
            <a:endParaRPr lang="uk-UA" sz="3600" dirty="0" smtClean="0">
              <a:solidFill>
                <a:srgbClr val="FF0000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6713"/>
          </a:xfrm>
        </p:spPr>
        <p:txBody>
          <a:bodyPr/>
          <a:lstStyle/>
          <a:p>
            <a:pPr>
              <a:defRPr/>
            </a:pPr>
            <a:fld id="{1BA70A17-6AED-4516-86AF-FE24C84B1035}" type="slidenum">
              <a:rPr lang="uk-UA" altLang="ru-RU" sz="2800" b="1" smtClean="0"/>
              <a:pPr>
                <a:defRPr/>
              </a:pPr>
              <a:t>4</a:t>
            </a:fld>
            <a:endParaRPr lang="uk-UA" alt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9233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tx2"/>
                </a:solidFill>
              </a:rPr>
              <a:t>ВСТУП НА ОСНОВ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І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ПОВНОЇ ЗАГАЛЬНОЇ СЕРЕДНЬОЇ ОСВІТИ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(на базі школи)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pic>
        <p:nvPicPr>
          <p:cNvPr id="3078" name="Picture 1" descr="C:\Documents and Settings\Administrator\Desktop\ДОКЛАД РЕКТОРА 2018\new_logo_ODABA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4188"/>
            <a:ext cx="12938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2314615"/>
            <a:ext cx="87849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/>
              <a:t>Реєстрація</a:t>
            </a:r>
            <a:r>
              <a:rPr lang="ru-RU" sz="4000" dirty="0" smtClean="0"/>
              <a:t> </a:t>
            </a:r>
            <a:r>
              <a:rPr lang="uk-UA" sz="4000" dirty="0" smtClean="0"/>
              <a:t>на </a:t>
            </a:r>
            <a:r>
              <a:rPr lang="uk-UA" sz="4000" b="1" dirty="0" smtClean="0"/>
              <a:t>основну сесію ЗНО</a:t>
            </a:r>
          </a:p>
          <a:p>
            <a:pPr algn="ctr"/>
            <a:r>
              <a:rPr lang="uk-UA" sz="4000" dirty="0" smtClean="0"/>
              <a:t>триватиме з </a:t>
            </a:r>
            <a:r>
              <a:rPr lang="ru-RU" sz="4800" b="1" dirty="0" smtClean="0">
                <a:solidFill>
                  <a:srgbClr val="FF0000"/>
                </a:solidFill>
              </a:rPr>
              <a:t>05 лютого</a:t>
            </a:r>
          </a:p>
          <a:p>
            <a:pPr algn="ctr"/>
            <a:r>
              <a:rPr lang="ru-RU" sz="4000" dirty="0" smtClean="0"/>
              <a:t>по </a:t>
            </a:r>
            <a:r>
              <a:rPr lang="ru-RU" sz="4800" b="1" dirty="0" smtClean="0">
                <a:solidFill>
                  <a:srgbClr val="FF0000"/>
                </a:solidFill>
              </a:rPr>
              <a:t>25 </a:t>
            </a:r>
            <a:r>
              <a:rPr lang="ru-RU" sz="4800" b="1" dirty="0" err="1" smtClean="0">
                <a:solidFill>
                  <a:srgbClr val="FF0000"/>
                </a:solidFill>
              </a:rPr>
              <a:t>березня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/>
              <a:t>2019 року</a:t>
            </a:r>
          </a:p>
          <a:p>
            <a:pPr algn="ctr"/>
            <a:endParaRPr lang="uk-UA" sz="4000" dirty="0" smtClean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6713"/>
          </a:xfrm>
        </p:spPr>
        <p:txBody>
          <a:bodyPr/>
          <a:lstStyle/>
          <a:p>
            <a:pPr>
              <a:defRPr/>
            </a:pPr>
            <a:fld id="{1BA70A17-6AED-4516-86AF-FE24C84B1035}" type="slidenum">
              <a:rPr lang="uk-UA" altLang="ru-RU" sz="2800" b="1" smtClean="0"/>
              <a:pPr>
                <a:defRPr/>
              </a:pPr>
              <a:t>5</a:t>
            </a:fld>
            <a:endParaRPr lang="uk-UA" alt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9233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tx2"/>
                </a:solidFill>
              </a:rPr>
              <a:t>ВСТУП НА ОСНОВ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І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ПОВНОЇ ЗАГАЛЬНОЇ СЕРЕДНЬОЇ ОСВІТИ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(на базі школи)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pic>
        <p:nvPicPr>
          <p:cNvPr id="3078" name="Picture 1" descr="C:\Documents and Settings\Administrator\Desktop\ДОКЛАД РЕКТОРА 2018\new_logo_ODABA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4188"/>
            <a:ext cx="12938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772816"/>
            <a:ext cx="849694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/>
              <a:t>Основна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сесія</a:t>
            </a:r>
            <a:r>
              <a:rPr lang="ru-RU" sz="3600" b="1" dirty="0" smtClean="0"/>
              <a:t> ЗНО </a:t>
            </a:r>
            <a:r>
              <a:rPr lang="ru-RU" sz="3600" dirty="0" err="1" smtClean="0"/>
              <a:t>пройде</a:t>
            </a:r>
            <a:endParaRPr lang="ru-RU" sz="3600" dirty="0" smtClean="0"/>
          </a:p>
          <a:p>
            <a:pPr algn="ctr"/>
            <a:r>
              <a:rPr lang="uk-UA" sz="3600" dirty="0" smtClean="0"/>
              <a:t>з </a:t>
            </a:r>
            <a:r>
              <a:rPr lang="ru-RU" sz="4400" b="1" dirty="0" smtClean="0">
                <a:solidFill>
                  <a:srgbClr val="FF0000"/>
                </a:solidFill>
              </a:rPr>
              <a:t>21 </a:t>
            </a:r>
            <a:r>
              <a:rPr lang="ru-RU" sz="4400" b="1" dirty="0" err="1" smtClean="0">
                <a:solidFill>
                  <a:srgbClr val="FF0000"/>
                </a:solidFill>
              </a:rPr>
              <a:t>травня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/>
              <a:t>по </a:t>
            </a:r>
            <a:r>
              <a:rPr lang="ru-RU" sz="4400" b="1" dirty="0" smtClean="0">
                <a:solidFill>
                  <a:srgbClr val="FF0000"/>
                </a:solidFill>
              </a:rPr>
              <a:t>13 </a:t>
            </a:r>
            <a:r>
              <a:rPr lang="ru-RU" sz="4400" b="1" dirty="0" err="1" smtClean="0">
                <a:solidFill>
                  <a:srgbClr val="FF0000"/>
                </a:solidFill>
              </a:rPr>
              <a:t>червня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2019 року</a:t>
            </a:r>
          </a:p>
          <a:p>
            <a:pPr algn="ctr"/>
            <a:endParaRPr lang="uk-UA" sz="3600" dirty="0" smtClean="0"/>
          </a:p>
          <a:p>
            <a:pPr algn="ctr"/>
            <a:r>
              <a:rPr lang="ru-RU" sz="3600" dirty="0" err="1" smtClean="0"/>
              <a:t>Кожен</a:t>
            </a:r>
            <a:r>
              <a:rPr lang="ru-RU" sz="3600" dirty="0" smtClean="0"/>
              <a:t> </a:t>
            </a:r>
            <a:r>
              <a:rPr lang="ru-RU" sz="3600" dirty="0" err="1" smtClean="0"/>
              <a:t>учасник</a:t>
            </a:r>
            <a:r>
              <a:rPr lang="ru-RU" sz="3600" dirty="0" smtClean="0"/>
              <a:t> ЗНО </a:t>
            </a:r>
            <a:r>
              <a:rPr lang="ru-RU" sz="3600" b="1" dirty="0" err="1" smtClean="0"/>
              <a:t>має</a:t>
            </a:r>
            <a:r>
              <a:rPr lang="ru-RU" sz="3600" b="1" dirty="0" smtClean="0"/>
              <a:t> право </a:t>
            </a:r>
            <a:r>
              <a:rPr lang="ru-RU" sz="3600" dirty="0" err="1" smtClean="0"/>
              <a:t>скласти</a:t>
            </a:r>
            <a:r>
              <a:rPr lang="ru-RU" sz="3600" dirty="0" smtClean="0"/>
              <a:t> тести </a:t>
            </a:r>
            <a:r>
              <a:rPr lang="ru-RU" sz="4400" b="1" dirty="0" err="1" smtClean="0">
                <a:solidFill>
                  <a:srgbClr val="FF0000"/>
                </a:solidFill>
              </a:rPr>
              <a:t>з</a:t>
            </a:r>
            <a:r>
              <a:rPr lang="ru-RU" sz="4400" b="1" dirty="0" smtClean="0">
                <a:solidFill>
                  <a:srgbClr val="FF0000"/>
                </a:solidFill>
              </a:rPr>
              <a:t> 4 </a:t>
            </a:r>
            <a:r>
              <a:rPr lang="ru-RU" sz="4400" b="1" dirty="0" err="1" smtClean="0">
                <a:solidFill>
                  <a:srgbClr val="FF0000"/>
                </a:solidFill>
              </a:rPr>
              <a:t>навчальних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предметів</a:t>
            </a:r>
            <a:endParaRPr lang="ru-RU" sz="4400" b="1" dirty="0" smtClean="0">
              <a:solidFill>
                <a:srgbClr val="FF0000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6713"/>
          </a:xfrm>
        </p:spPr>
        <p:txBody>
          <a:bodyPr/>
          <a:lstStyle/>
          <a:p>
            <a:pPr>
              <a:defRPr/>
            </a:pPr>
            <a:fld id="{1BA70A17-6AED-4516-86AF-FE24C84B1035}" type="slidenum">
              <a:rPr lang="uk-UA" altLang="ru-RU" sz="2800" b="1" smtClean="0"/>
              <a:pPr>
                <a:defRPr/>
              </a:pPr>
              <a:t>6</a:t>
            </a:fld>
            <a:endParaRPr lang="uk-UA" alt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9233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tx2"/>
                </a:solidFill>
              </a:rPr>
              <a:t>ВСТУП НА ОСНОВ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І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ПОВНОЇ ЗАГАЛЬНОЇ СЕРЕДНЬОЇ ОСВІТИ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(на базі школи)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pic>
        <p:nvPicPr>
          <p:cNvPr id="3078" name="Picture 1" descr="C:\Documents and Settings\Administrator\Desktop\ДОКЛАД РЕКТОРА 2018\new_logo_ODABA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4188"/>
            <a:ext cx="12938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558533"/>
            <a:ext cx="84969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err="1" smtClean="0"/>
              <a:t>Графік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основної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сесії</a:t>
            </a:r>
            <a:r>
              <a:rPr lang="ru-RU" sz="3400" b="1" dirty="0" smtClean="0"/>
              <a:t> ЗНО</a:t>
            </a:r>
            <a:endParaRPr lang="ru-RU" sz="3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204864"/>
            <a:ext cx="7056784" cy="440120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21 </a:t>
            </a:r>
            <a:r>
              <a:rPr lang="ru-RU" sz="2400" dirty="0" err="1" smtClean="0">
                <a:solidFill>
                  <a:srgbClr val="FF0000"/>
                </a:solidFill>
              </a:rPr>
              <a:t>травня</a:t>
            </a:r>
            <a:endParaRPr lang="ru-RU" sz="2400" cap="all" dirty="0" smtClean="0">
              <a:solidFill>
                <a:srgbClr val="FF0000"/>
              </a:solidFill>
            </a:endParaRPr>
          </a:p>
          <a:p>
            <a:r>
              <a:rPr lang="ru-RU" sz="2400" cap="all" dirty="0" smtClean="0"/>
              <a:t>МАТЕМАТИКА</a:t>
            </a:r>
          </a:p>
          <a:p>
            <a:endParaRPr lang="ru-RU" sz="500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23 </a:t>
            </a:r>
            <a:r>
              <a:rPr lang="ru-RU" sz="2400" dirty="0" err="1" smtClean="0">
                <a:solidFill>
                  <a:srgbClr val="FF0000"/>
                </a:solidFill>
              </a:rPr>
              <a:t>травня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cap="all" dirty="0" smtClean="0"/>
              <a:t>УКРАЇНСЬКА МОВА</a:t>
            </a:r>
          </a:p>
          <a:p>
            <a:r>
              <a:rPr lang="ru-RU" sz="2400" cap="all" dirty="0" smtClean="0"/>
              <a:t>І ЛІТЕРАТУРА</a:t>
            </a:r>
          </a:p>
          <a:p>
            <a:endParaRPr lang="ru-RU" sz="500" cap="all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27 </a:t>
            </a:r>
            <a:r>
              <a:rPr lang="ru-RU" sz="2400" dirty="0" err="1" smtClean="0">
                <a:solidFill>
                  <a:srgbClr val="FF0000"/>
                </a:solidFill>
              </a:rPr>
              <a:t>травня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cap="all" dirty="0" smtClean="0"/>
              <a:t>ІСПАНСЬКА МОВА</a:t>
            </a:r>
            <a:endParaRPr lang="ru-RU" sz="2400" dirty="0" smtClean="0"/>
          </a:p>
          <a:p>
            <a:r>
              <a:rPr lang="ru-RU" sz="2400" cap="all" dirty="0" smtClean="0"/>
              <a:t>НІМЕЦЬКА МОВА</a:t>
            </a:r>
            <a:endParaRPr lang="ru-RU" sz="2400" dirty="0" smtClean="0"/>
          </a:p>
          <a:p>
            <a:r>
              <a:rPr lang="ru-RU" sz="2400" cap="all" dirty="0" smtClean="0"/>
              <a:t>ФРАНЦУЗЬКА МОВА</a:t>
            </a:r>
          </a:p>
          <a:p>
            <a:endParaRPr lang="ru-RU" sz="500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28 </a:t>
            </a:r>
            <a:r>
              <a:rPr lang="ru-RU" sz="2400" dirty="0" err="1" smtClean="0">
                <a:solidFill>
                  <a:srgbClr val="FF0000"/>
                </a:solidFill>
              </a:rPr>
              <a:t>травня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cap="all" dirty="0" smtClean="0"/>
              <a:t>АНГЛІЙСЬКА МОВА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30 </a:t>
            </a:r>
            <a:r>
              <a:rPr lang="ru-RU" sz="2400" dirty="0" err="1" smtClean="0">
                <a:solidFill>
                  <a:srgbClr val="FF0000"/>
                </a:solidFill>
              </a:rPr>
              <a:t>травня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cap="all" dirty="0" smtClean="0"/>
              <a:t>ФІЗИКА</a:t>
            </a:r>
          </a:p>
          <a:p>
            <a:endParaRPr lang="ru-RU" sz="1000" cap="all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04 </a:t>
            </a:r>
            <a:r>
              <a:rPr lang="ru-RU" sz="2400" dirty="0" err="1" smtClean="0">
                <a:solidFill>
                  <a:srgbClr val="FF0000"/>
                </a:solidFill>
              </a:rPr>
              <a:t>червня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cap="all" dirty="0" smtClean="0"/>
              <a:t>ІСТОРІЯ УКРАЇНИ</a:t>
            </a:r>
          </a:p>
          <a:p>
            <a:endParaRPr lang="ru-RU" sz="1000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06 </a:t>
            </a:r>
            <a:r>
              <a:rPr lang="ru-RU" sz="2400" dirty="0" err="1" smtClean="0">
                <a:solidFill>
                  <a:srgbClr val="FF0000"/>
                </a:solidFill>
              </a:rPr>
              <a:t>червня</a:t>
            </a:r>
            <a:endParaRPr lang="ru-RU" sz="2400" cap="all" dirty="0" smtClean="0">
              <a:solidFill>
                <a:srgbClr val="FF0000"/>
              </a:solidFill>
            </a:endParaRPr>
          </a:p>
          <a:p>
            <a:r>
              <a:rPr lang="ru-RU" sz="2400" cap="all" dirty="0" smtClean="0"/>
              <a:t>БІОЛОГІЯ</a:t>
            </a:r>
          </a:p>
          <a:p>
            <a:endParaRPr lang="ru-RU" sz="1000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11 </a:t>
            </a:r>
            <a:r>
              <a:rPr lang="ru-RU" sz="2400" dirty="0" err="1" smtClean="0">
                <a:solidFill>
                  <a:srgbClr val="FF0000"/>
                </a:solidFill>
              </a:rPr>
              <a:t>червня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cap="all" dirty="0" smtClean="0"/>
              <a:t>ГЕОГРАФІЯ</a:t>
            </a:r>
            <a:endParaRPr lang="ru-RU" sz="2400" dirty="0" smtClean="0"/>
          </a:p>
          <a:p>
            <a:endParaRPr lang="ru-RU" sz="1000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13 </a:t>
            </a:r>
            <a:r>
              <a:rPr lang="ru-RU" sz="2400" dirty="0" err="1" smtClean="0">
                <a:solidFill>
                  <a:srgbClr val="FF0000"/>
                </a:solidFill>
              </a:rPr>
              <a:t>червня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cap="all" dirty="0" smtClean="0"/>
              <a:t>ХІМІЯ</a:t>
            </a:r>
            <a:endParaRPr lang="ru-RU" sz="2400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6713"/>
          </a:xfrm>
        </p:spPr>
        <p:txBody>
          <a:bodyPr/>
          <a:lstStyle/>
          <a:p>
            <a:pPr>
              <a:defRPr/>
            </a:pPr>
            <a:fld id="{1BA70A17-6AED-4516-86AF-FE24C84B1035}" type="slidenum">
              <a:rPr lang="uk-UA" altLang="ru-RU" sz="2800" b="1" smtClean="0"/>
              <a:pPr>
                <a:defRPr/>
              </a:pPr>
              <a:t>7</a:t>
            </a:fld>
            <a:endParaRPr lang="uk-UA" alt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9233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tx2"/>
                </a:solidFill>
              </a:rPr>
              <a:t>ВСТУП НА ОСНОВ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І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ПОВНОЇ ЗАГАЛЬНОЇ СЕРЕДНЬОЇ ОСВІТИ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(на базі школи)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pic>
        <p:nvPicPr>
          <p:cNvPr id="3078" name="Picture 1" descr="C:\Documents and Settings\Administrator\Desktop\ДОКЛАД РЕКТОРА 2018\new_logo_ODABA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4188"/>
            <a:ext cx="12938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700808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Реєстрація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електронних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кабінетів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вступу</a:t>
            </a:r>
            <a:r>
              <a:rPr lang="ru-RU" sz="2400" dirty="0" smtClean="0"/>
              <a:t> до </a:t>
            </a:r>
            <a:r>
              <a:rPr lang="ru-RU" sz="2400" dirty="0" err="1" smtClean="0"/>
              <a:t>академії</a:t>
            </a:r>
            <a:endParaRPr lang="ru-RU" sz="2400" dirty="0" smtClean="0"/>
          </a:p>
          <a:p>
            <a:pPr algn="ctr"/>
            <a:r>
              <a:rPr lang="uk-UA" sz="2400" dirty="0" smtClean="0"/>
              <a:t>з </a:t>
            </a:r>
            <a:r>
              <a:rPr lang="ru-RU" sz="3200" b="1" dirty="0" smtClean="0">
                <a:solidFill>
                  <a:srgbClr val="FF0000"/>
                </a:solidFill>
              </a:rPr>
              <a:t>01 </a:t>
            </a:r>
            <a:r>
              <a:rPr lang="ru-RU" sz="3200" b="1" dirty="0" err="1" smtClean="0">
                <a:solidFill>
                  <a:srgbClr val="FF0000"/>
                </a:solidFill>
              </a:rPr>
              <a:t>липня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по </a:t>
            </a:r>
            <a:r>
              <a:rPr lang="ru-RU" sz="3200" b="1" dirty="0" smtClean="0">
                <a:solidFill>
                  <a:srgbClr val="FF0000"/>
                </a:solidFill>
              </a:rPr>
              <a:t>30 </a:t>
            </a:r>
            <a:r>
              <a:rPr lang="ru-RU" sz="3200" b="1" dirty="0" err="1" smtClean="0">
                <a:solidFill>
                  <a:srgbClr val="FF0000"/>
                </a:solidFill>
              </a:rPr>
              <a:t>серпня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2019 року</a:t>
            </a:r>
          </a:p>
        </p:txBody>
      </p:sp>
      <p:pic>
        <p:nvPicPr>
          <p:cNvPr id="1026" name="Picture 2" descr="C:\Documents and Settings\Administrator\Desktop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3" y="3543366"/>
            <a:ext cx="4464495" cy="31514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82615" y="2700209"/>
            <a:ext cx="5578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u="sng" dirty="0" smtClean="0">
                <a:solidFill>
                  <a:schemeClr val="tx2"/>
                </a:solidFill>
              </a:rPr>
              <a:t>https://ez.osvitavsim.org.ua</a:t>
            </a:r>
            <a:endParaRPr lang="en-AU" sz="3200" b="1" u="sng" dirty="0">
              <a:solidFill>
                <a:schemeClr val="tx2"/>
              </a:solidFill>
              <a:hlinkClick r:id="rId5"/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6713"/>
          </a:xfrm>
        </p:spPr>
        <p:txBody>
          <a:bodyPr/>
          <a:lstStyle/>
          <a:p>
            <a:pPr>
              <a:defRPr/>
            </a:pPr>
            <a:fld id="{1BA70A17-6AED-4516-86AF-FE24C84B1035}" type="slidenum">
              <a:rPr lang="uk-UA" altLang="ru-RU" sz="2800" b="1" smtClean="0"/>
              <a:pPr>
                <a:defRPr/>
              </a:pPr>
              <a:t>8</a:t>
            </a:fld>
            <a:endParaRPr lang="uk-UA" alt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9233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tx2"/>
                </a:solidFill>
              </a:rPr>
              <a:t>ВСТУП НА ОСНОВ</a:t>
            </a:r>
            <a:r>
              <a:rPr lang="uk-UA" altLang="ru-RU" sz="3200" b="1" dirty="0" smtClean="0">
                <a:solidFill>
                  <a:schemeClr val="tx2"/>
                </a:solidFill>
              </a:rPr>
              <a:t>І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ПОВНОЇ ЗАГАЛЬНОЇ СЕРЕДНЬОЇ ОСВІТИ</a:t>
            </a:r>
          </a:p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</a:rPr>
              <a:t>(на базі школи)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60963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Предмети</a:t>
            </a:r>
            <a:r>
              <a:rPr lang="ru-RU" sz="2800" b="1" dirty="0" smtClean="0"/>
              <a:t> ЗНО для </a:t>
            </a:r>
            <a:r>
              <a:rPr lang="ru-RU" sz="2800" b="1" dirty="0" err="1" smtClean="0"/>
              <a:t>вступу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академії</a:t>
            </a:r>
            <a:endParaRPr lang="ru-RU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23528" y="213285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Будівництво</a:t>
            </a:r>
            <a:r>
              <a:rPr lang="ru-RU" sz="2800" dirty="0" smtClean="0"/>
              <a:t> та </a:t>
            </a:r>
            <a:r>
              <a:rPr lang="ru-RU" sz="2800" dirty="0" err="1" smtClean="0"/>
              <a:t>цивільна</a:t>
            </a:r>
            <a:r>
              <a:rPr lang="ru-RU" sz="2800" dirty="0" smtClean="0"/>
              <a:t> </a:t>
            </a:r>
            <a:r>
              <a:rPr lang="ru-RU" sz="2800" dirty="0" err="1" smtClean="0"/>
              <a:t>інженерія</a:t>
            </a:r>
            <a:endParaRPr lang="ru-RU" sz="2800" dirty="0" smtClean="0"/>
          </a:p>
          <a:p>
            <a:pPr algn="ctr"/>
            <a:r>
              <a:rPr lang="ru-RU" sz="2800" dirty="0" smtClean="0"/>
              <a:t>та </a:t>
            </a:r>
            <a:r>
              <a:rPr lang="ru-RU" sz="2800" dirty="0" err="1" smtClean="0"/>
              <a:t>Галузеве</a:t>
            </a:r>
            <a:r>
              <a:rPr lang="ru-RU" sz="2800" dirty="0" smtClean="0"/>
              <a:t> </a:t>
            </a:r>
            <a:r>
              <a:rPr lang="ru-RU" sz="2800" dirty="0" err="1" smtClean="0"/>
              <a:t>машинобудування</a:t>
            </a:r>
            <a:endParaRPr lang="ru-RU" sz="2800" dirty="0"/>
          </a:p>
        </p:txBody>
      </p:sp>
      <p:pic>
        <p:nvPicPr>
          <p:cNvPr id="2050" name="Picture 2" descr="http://odaba.edu.ua/upload/images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8618973" cy="3528392"/>
          </a:xfrm>
          <a:prstGeom prst="rect">
            <a:avLst/>
          </a:prstGeom>
          <a:noFill/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7504" y="6356350"/>
            <a:ext cx="2133600" cy="366713"/>
          </a:xfrm>
        </p:spPr>
        <p:txBody>
          <a:bodyPr/>
          <a:lstStyle/>
          <a:p>
            <a:pPr algn="l">
              <a:defRPr/>
            </a:pPr>
            <a:fld id="{1BA70A17-6AED-4516-86AF-FE24C84B1035}" type="slidenum">
              <a:rPr lang="uk-UA" altLang="ru-RU" sz="2800" b="1" smtClean="0"/>
              <a:pPr algn="l">
                <a:defRPr/>
              </a:pPr>
              <a:t>9</a:t>
            </a:fld>
            <a:endParaRPr lang="uk-UA" alt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6155</TotalTime>
  <Words>1014</Words>
  <Application>Microsoft Office PowerPoint</Application>
  <PresentationFormat>Экран (4:3)</PresentationFormat>
  <Paragraphs>268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Angsana New</vt:lpstr>
      <vt:lpstr>Arial</vt:lpstr>
      <vt:lpstr>Calibri</vt:lpstr>
      <vt:lpstr>Microsoft Himalaya</vt:lpstr>
      <vt:lpstr>Wingdings</vt:lpstr>
      <vt:lpstr>Тема Office</vt:lpstr>
      <vt:lpstr>ІНФОРМАЦІЯ ПРО ОСНОВНІ ПОЛОЖЕННЯ ПРАВИЛ ПРИЙОМУ 2019 РОКУ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</dc:title>
  <dc:creator>Луцкин</dc:creator>
  <cp:lastModifiedBy>123</cp:lastModifiedBy>
  <cp:revision>544</cp:revision>
  <cp:lastPrinted>2017-10-22T12:16:01Z</cp:lastPrinted>
  <dcterms:created xsi:type="dcterms:W3CDTF">2008-06-10T14:07:35Z</dcterms:created>
  <dcterms:modified xsi:type="dcterms:W3CDTF">2018-11-23T14:55:08Z</dcterms:modified>
</cp:coreProperties>
</file>